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82" r:id="rId2"/>
    <p:sldId id="257" r:id="rId3"/>
    <p:sldId id="355" r:id="rId4"/>
    <p:sldId id="261" r:id="rId5"/>
    <p:sldId id="358" r:id="rId6"/>
    <p:sldId id="360" r:id="rId7"/>
    <p:sldId id="361" r:id="rId8"/>
    <p:sldId id="359" r:id="rId9"/>
    <p:sldId id="349" r:id="rId10"/>
    <p:sldId id="270" r:id="rId11"/>
    <p:sldId id="363" r:id="rId12"/>
    <p:sldId id="263" r:id="rId13"/>
    <p:sldId id="260" r:id="rId14"/>
    <p:sldId id="365" r:id="rId15"/>
    <p:sldId id="364" r:id="rId16"/>
    <p:sldId id="265" r:id="rId17"/>
    <p:sldId id="332" r:id="rId18"/>
    <p:sldId id="383" r:id="rId19"/>
    <p:sldId id="366" r:id="rId20"/>
    <p:sldId id="370" r:id="rId21"/>
    <p:sldId id="367" r:id="rId22"/>
    <p:sldId id="371" r:id="rId23"/>
    <p:sldId id="379" r:id="rId24"/>
    <p:sldId id="368" r:id="rId25"/>
    <p:sldId id="375" r:id="rId26"/>
    <p:sldId id="380" r:id="rId27"/>
    <p:sldId id="372" r:id="rId28"/>
    <p:sldId id="376" r:id="rId29"/>
    <p:sldId id="373" r:id="rId30"/>
    <p:sldId id="352" r:id="rId31"/>
    <p:sldId id="336" r:id="rId32"/>
    <p:sldId id="374" r:id="rId33"/>
    <p:sldId id="335" r:id="rId34"/>
    <p:sldId id="377" r:id="rId35"/>
    <p:sldId id="381"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87A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סגנון ביניים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66465" autoAdjust="0"/>
  </p:normalViewPr>
  <p:slideViewPr>
    <p:cSldViewPr snapToGrid="0" snapToObjects="1">
      <p:cViewPr varScale="1">
        <p:scale>
          <a:sx n="97" d="100"/>
          <a:sy n="97" d="100"/>
        </p:scale>
        <p:origin x="2208" y="84"/>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63E41-FABC-4982-8947-24B9EE4D53D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7CCA6E7-55A7-43A1-9A00-D12E0F6F8D42}">
      <dgm:prSet/>
      <dgm:spPr/>
      <dgm:t>
        <a:bodyPr/>
        <a:lstStyle/>
        <a:p>
          <a:pPr>
            <a:lnSpc>
              <a:spcPct val="100000"/>
            </a:lnSpc>
          </a:pPr>
          <a:r>
            <a:rPr lang="en-US"/>
            <a:t>Introduction</a:t>
          </a:r>
        </a:p>
      </dgm:t>
    </dgm:pt>
    <dgm:pt modelId="{90079019-E58B-4547-A4A8-5E598F2B4175}" type="parTrans" cxnId="{9662DA94-08D6-4C6D-8DA2-E4C12FD40AB3}">
      <dgm:prSet/>
      <dgm:spPr/>
      <dgm:t>
        <a:bodyPr/>
        <a:lstStyle/>
        <a:p>
          <a:endParaRPr lang="en-US"/>
        </a:p>
      </dgm:t>
    </dgm:pt>
    <dgm:pt modelId="{C0ED3AC8-2D63-4833-9D07-E4AE08A35DB9}" type="sibTrans" cxnId="{9662DA94-08D6-4C6D-8DA2-E4C12FD40AB3}">
      <dgm:prSet/>
      <dgm:spPr/>
      <dgm:t>
        <a:bodyPr/>
        <a:lstStyle/>
        <a:p>
          <a:endParaRPr lang="en-US"/>
        </a:p>
      </dgm:t>
    </dgm:pt>
    <dgm:pt modelId="{7B2C81C9-A7A2-4483-AA24-5F12CA4214FC}">
      <dgm:prSet/>
      <dgm:spPr/>
      <dgm:t>
        <a:bodyPr/>
        <a:lstStyle/>
        <a:p>
          <a:pPr>
            <a:lnSpc>
              <a:spcPct val="100000"/>
            </a:lnSpc>
          </a:pPr>
          <a:r>
            <a:rPr lang="en-US"/>
            <a:t>Background</a:t>
          </a:r>
        </a:p>
      </dgm:t>
    </dgm:pt>
    <dgm:pt modelId="{B80F8258-E51F-4C8C-BB7F-9024AB1B63F1}" type="parTrans" cxnId="{78334170-D384-4997-A1EF-6367477EBAA2}">
      <dgm:prSet/>
      <dgm:spPr/>
      <dgm:t>
        <a:bodyPr/>
        <a:lstStyle/>
        <a:p>
          <a:endParaRPr lang="en-US"/>
        </a:p>
      </dgm:t>
    </dgm:pt>
    <dgm:pt modelId="{2DC7E6AA-250E-45A4-A241-C5B6A5FA5211}" type="sibTrans" cxnId="{78334170-D384-4997-A1EF-6367477EBAA2}">
      <dgm:prSet/>
      <dgm:spPr/>
      <dgm:t>
        <a:bodyPr/>
        <a:lstStyle/>
        <a:p>
          <a:endParaRPr lang="en-US"/>
        </a:p>
      </dgm:t>
    </dgm:pt>
    <dgm:pt modelId="{C71A7BB2-173B-4413-90A3-672C03618ACD}">
      <dgm:prSet/>
      <dgm:spPr/>
      <dgm:t>
        <a:bodyPr/>
        <a:lstStyle/>
        <a:p>
          <a:pPr>
            <a:lnSpc>
              <a:spcPct val="100000"/>
            </a:lnSpc>
          </a:pPr>
          <a:r>
            <a:rPr lang="en-US" dirty="0"/>
            <a:t>The Model:</a:t>
          </a:r>
        </a:p>
      </dgm:t>
    </dgm:pt>
    <dgm:pt modelId="{99872D2B-DA26-46CF-83CD-AA9ABD6C7977}" type="parTrans" cxnId="{33B4BE8A-E6C3-4D30-B9BD-9607DACEE75C}">
      <dgm:prSet/>
      <dgm:spPr/>
      <dgm:t>
        <a:bodyPr/>
        <a:lstStyle/>
        <a:p>
          <a:endParaRPr lang="en-US"/>
        </a:p>
      </dgm:t>
    </dgm:pt>
    <dgm:pt modelId="{AD3814E8-DF39-467F-826D-F6032BB4715C}" type="sibTrans" cxnId="{33B4BE8A-E6C3-4D30-B9BD-9607DACEE75C}">
      <dgm:prSet/>
      <dgm:spPr/>
      <dgm:t>
        <a:bodyPr/>
        <a:lstStyle/>
        <a:p>
          <a:endParaRPr lang="en-US"/>
        </a:p>
      </dgm:t>
    </dgm:pt>
    <dgm:pt modelId="{54B6C54B-34C0-442A-B093-7B63926EDC2D}">
      <dgm:prSet/>
      <dgm:spPr/>
      <dgm:t>
        <a:bodyPr/>
        <a:lstStyle/>
        <a:p>
          <a:pPr>
            <a:lnSpc>
              <a:spcPct val="100000"/>
            </a:lnSpc>
          </a:pPr>
          <a:r>
            <a:rPr lang="en-US" dirty="0"/>
            <a:t>Pre-process, General process, Dataset, Training </a:t>
          </a:r>
        </a:p>
      </dgm:t>
    </dgm:pt>
    <dgm:pt modelId="{245F5D76-E5C2-4122-958E-2428D76FFAD8}" type="parTrans" cxnId="{8D6E5D63-9822-4381-8417-9B5F30B8BE43}">
      <dgm:prSet/>
      <dgm:spPr/>
      <dgm:t>
        <a:bodyPr/>
        <a:lstStyle/>
        <a:p>
          <a:endParaRPr lang="en-US"/>
        </a:p>
      </dgm:t>
    </dgm:pt>
    <dgm:pt modelId="{07B259A7-3D4D-4DC7-9303-FF768E1A67FF}" type="sibTrans" cxnId="{8D6E5D63-9822-4381-8417-9B5F30B8BE43}">
      <dgm:prSet/>
      <dgm:spPr/>
      <dgm:t>
        <a:bodyPr/>
        <a:lstStyle/>
        <a:p>
          <a:endParaRPr lang="en-US"/>
        </a:p>
      </dgm:t>
    </dgm:pt>
    <dgm:pt modelId="{1A0AA1E3-1C95-4E37-82CD-4F72B3DC1E96}">
      <dgm:prSet/>
      <dgm:spPr/>
      <dgm:t>
        <a:bodyPr/>
        <a:lstStyle/>
        <a:p>
          <a:pPr>
            <a:lnSpc>
              <a:spcPct val="100000"/>
            </a:lnSpc>
          </a:pPr>
          <a:r>
            <a:rPr lang="en-US"/>
            <a:t>Results</a:t>
          </a:r>
        </a:p>
      </dgm:t>
    </dgm:pt>
    <dgm:pt modelId="{69A2887F-95E6-49C7-BE71-7CD7CCF2B33E}" type="parTrans" cxnId="{B5BBF4A5-97D7-4836-928D-2EE19EAEE9EF}">
      <dgm:prSet/>
      <dgm:spPr/>
      <dgm:t>
        <a:bodyPr/>
        <a:lstStyle/>
        <a:p>
          <a:endParaRPr lang="en-US"/>
        </a:p>
      </dgm:t>
    </dgm:pt>
    <dgm:pt modelId="{06457969-ABDB-4D0F-B389-F70E0ABFFDBA}" type="sibTrans" cxnId="{B5BBF4A5-97D7-4836-928D-2EE19EAEE9EF}">
      <dgm:prSet/>
      <dgm:spPr/>
      <dgm:t>
        <a:bodyPr/>
        <a:lstStyle/>
        <a:p>
          <a:endParaRPr lang="en-US"/>
        </a:p>
      </dgm:t>
    </dgm:pt>
    <dgm:pt modelId="{10E48B9E-627C-4F50-9BE9-7417170BF662}">
      <dgm:prSet/>
      <dgm:spPr/>
      <dgm:t>
        <a:bodyPr/>
        <a:lstStyle/>
        <a:p>
          <a:pPr>
            <a:lnSpc>
              <a:spcPct val="100000"/>
            </a:lnSpc>
          </a:pPr>
          <a:r>
            <a:rPr lang="en-US"/>
            <a:t>Conclusion</a:t>
          </a:r>
        </a:p>
      </dgm:t>
    </dgm:pt>
    <dgm:pt modelId="{EA8F1202-8662-4672-B95F-E444F367CE07}" type="parTrans" cxnId="{9E71CFF9-5E86-4FE3-8AB1-F418C9870996}">
      <dgm:prSet/>
      <dgm:spPr/>
      <dgm:t>
        <a:bodyPr/>
        <a:lstStyle/>
        <a:p>
          <a:endParaRPr lang="en-US"/>
        </a:p>
      </dgm:t>
    </dgm:pt>
    <dgm:pt modelId="{1725AA15-03E7-4ECF-9D8B-086911F80381}" type="sibTrans" cxnId="{9E71CFF9-5E86-4FE3-8AB1-F418C9870996}">
      <dgm:prSet/>
      <dgm:spPr/>
      <dgm:t>
        <a:bodyPr/>
        <a:lstStyle/>
        <a:p>
          <a:endParaRPr lang="en-US"/>
        </a:p>
      </dgm:t>
    </dgm:pt>
    <dgm:pt modelId="{5ED7F0D2-2110-45BB-8C73-E9BE4D11812A}">
      <dgm:prSet/>
      <dgm:spPr/>
      <dgm:t>
        <a:bodyPr/>
        <a:lstStyle/>
        <a:p>
          <a:pPr>
            <a:lnSpc>
              <a:spcPct val="100000"/>
            </a:lnSpc>
          </a:pPr>
          <a:r>
            <a:rPr lang="en-US"/>
            <a:t>Demonstration</a:t>
          </a:r>
        </a:p>
      </dgm:t>
    </dgm:pt>
    <dgm:pt modelId="{164BC35F-968E-4B32-883D-8ADEF87B492C}" type="parTrans" cxnId="{0D176D37-A70C-462F-9075-EEBD993CA6A8}">
      <dgm:prSet/>
      <dgm:spPr/>
      <dgm:t>
        <a:bodyPr/>
        <a:lstStyle/>
        <a:p>
          <a:endParaRPr lang="en-US"/>
        </a:p>
      </dgm:t>
    </dgm:pt>
    <dgm:pt modelId="{F76A936C-CA03-49FB-B798-3D33DDA13B51}" type="sibTrans" cxnId="{0D176D37-A70C-462F-9075-EEBD993CA6A8}">
      <dgm:prSet/>
      <dgm:spPr/>
      <dgm:t>
        <a:bodyPr/>
        <a:lstStyle/>
        <a:p>
          <a:endParaRPr lang="en-US"/>
        </a:p>
      </dgm:t>
    </dgm:pt>
    <dgm:pt modelId="{2B52F14A-C6DC-4B9F-AA87-222C95830C37}" type="pres">
      <dgm:prSet presAssocID="{F6E63E41-FABC-4982-8947-24B9EE4D53DF}" presName="root" presStyleCnt="0">
        <dgm:presLayoutVars>
          <dgm:dir/>
          <dgm:resizeHandles val="exact"/>
        </dgm:presLayoutVars>
      </dgm:prSet>
      <dgm:spPr/>
    </dgm:pt>
    <dgm:pt modelId="{CFA732A8-0EEE-4DD4-AA36-62991EFC4E20}" type="pres">
      <dgm:prSet presAssocID="{17CCA6E7-55A7-43A1-9A00-D12E0F6F8D42}" presName="compNode" presStyleCnt="0"/>
      <dgm:spPr/>
    </dgm:pt>
    <dgm:pt modelId="{C88494A8-EC49-4C7F-ABD6-BFDE98E5AD0C}" type="pres">
      <dgm:prSet presAssocID="{17CCA6E7-55A7-43A1-9A00-D12E0F6F8D42}" presName="bgRect" presStyleLbl="bgShp" presStyleIdx="0" presStyleCnt="6"/>
      <dgm:spPr/>
    </dgm:pt>
    <dgm:pt modelId="{844D26D9-589A-4C7F-A29D-B2CA520A52E0}" type="pres">
      <dgm:prSet presAssocID="{17CCA6E7-55A7-43A1-9A00-D12E0F6F8D4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אהבתי"/>
        </a:ext>
      </dgm:extLst>
    </dgm:pt>
    <dgm:pt modelId="{D2B6BFE4-FBD5-4244-B8D4-7B74767C8D3F}" type="pres">
      <dgm:prSet presAssocID="{17CCA6E7-55A7-43A1-9A00-D12E0F6F8D42}" presName="spaceRect" presStyleCnt="0"/>
      <dgm:spPr/>
    </dgm:pt>
    <dgm:pt modelId="{9C5F6464-4630-429D-BBE3-9DDE6EA328AB}" type="pres">
      <dgm:prSet presAssocID="{17CCA6E7-55A7-43A1-9A00-D12E0F6F8D42}" presName="parTx" presStyleLbl="revTx" presStyleIdx="0" presStyleCnt="7">
        <dgm:presLayoutVars>
          <dgm:chMax val="0"/>
          <dgm:chPref val="0"/>
        </dgm:presLayoutVars>
      </dgm:prSet>
      <dgm:spPr/>
    </dgm:pt>
    <dgm:pt modelId="{B3284DF6-543C-4044-866E-A98B17F80EBA}" type="pres">
      <dgm:prSet presAssocID="{C0ED3AC8-2D63-4833-9D07-E4AE08A35DB9}" presName="sibTrans" presStyleCnt="0"/>
      <dgm:spPr/>
    </dgm:pt>
    <dgm:pt modelId="{075821FA-DD18-4338-B0DA-D76110EAB233}" type="pres">
      <dgm:prSet presAssocID="{7B2C81C9-A7A2-4483-AA24-5F12CA4214FC}" presName="compNode" presStyleCnt="0"/>
      <dgm:spPr/>
    </dgm:pt>
    <dgm:pt modelId="{4283DE68-8E6D-427D-B8DE-DD86CB883516}" type="pres">
      <dgm:prSet presAssocID="{7B2C81C9-A7A2-4483-AA24-5F12CA4214FC}" presName="bgRect" presStyleLbl="bgShp" presStyleIdx="1" presStyleCnt="6"/>
      <dgm:spPr/>
    </dgm:pt>
    <dgm:pt modelId="{DFD2B601-C5BB-4D3F-B5B0-47DB58C82C4F}" type="pres">
      <dgm:prSet presAssocID="{7B2C81C9-A7A2-4483-AA24-5F12CA4214F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חינוך"/>
        </a:ext>
      </dgm:extLst>
    </dgm:pt>
    <dgm:pt modelId="{C384E89C-7F5D-4343-86A2-4E5AF8B5FCC4}" type="pres">
      <dgm:prSet presAssocID="{7B2C81C9-A7A2-4483-AA24-5F12CA4214FC}" presName="spaceRect" presStyleCnt="0"/>
      <dgm:spPr/>
    </dgm:pt>
    <dgm:pt modelId="{8ACCAE66-DAA4-43E3-944E-3E661C8A540C}" type="pres">
      <dgm:prSet presAssocID="{7B2C81C9-A7A2-4483-AA24-5F12CA4214FC}" presName="parTx" presStyleLbl="revTx" presStyleIdx="1" presStyleCnt="7">
        <dgm:presLayoutVars>
          <dgm:chMax val="0"/>
          <dgm:chPref val="0"/>
        </dgm:presLayoutVars>
      </dgm:prSet>
      <dgm:spPr/>
    </dgm:pt>
    <dgm:pt modelId="{5E0D6EE9-90D9-41FB-9741-B2BCDFF02959}" type="pres">
      <dgm:prSet presAssocID="{2DC7E6AA-250E-45A4-A241-C5B6A5FA5211}" presName="sibTrans" presStyleCnt="0"/>
      <dgm:spPr/>
    </dgm:pt>
    <dgm:pt modelId="{EFC37C77-71B2-45BB-9D33-8DC2E2C6B8D9}" type="pres">
      <dgm:prSet presAssocID="{C71A7BB2-173B-4413-90A3-672C03618ACD}" presName="compNode" presStyleCnt="0"/>
      <dgm:spPr/>
    </dgm:pt>
    <dgm:pt modelId="{23BF99FF-4F0B-42E0-946A-EA8585BF7D23}" type="pres">
      <dgm:prSet presAssocID="{C71A7BB2-173B-4413-90A3-672C03618ACD}" presName="bgRect" presStyleLbl="bgShp" presStyleIdx="2" presStyleCnt="6"/>
      <dgm:spPr/>
    </dgm:pt>
    <dgm:pt modelId="{4D10A219-E255-43C3-9E72-76EB5A0ED8E1}" type="pres">
      <dgm:prSet presAssocID="{C71A7BB2-173B-4413-90A3-672C03618AC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עיצוב"/>
        </a:ext>
      </dgm:extLst>
    </dgm:pt>
    <dgm:pt modelId="{74A9A63A-40B4-4BCA-826B-157B7993FAC6}" type="pres">
      <dgm:prSet presAssocID="{C71A7BB2-173B-4413-90A3-672C03618ACD}" presName="spaceRect" presStyleCnt="0"/>
      <dgm:spPr/>
    </dgm:pt>
    <dgm:pt modelId="{04DBCDE2-6B41-44E3-ACC5-5851E0C82548}" type="pres">
      <dgm:prSet presAssocID="{C71A7BB2-173B-4413-90A3-672C03618ACD}" presName="parTx" presStyleLbl="revTx" presStyleIdx="2" presStyleCnt="7">
        <dgm:presLayoutVars>
          <dgm:chMax val="0"/>
          <dgm:chPref val="0"/>
        </dgm:presLayoutVars>
      </dgm:prSet>
      <dgm:spPr/>
    </dgm:pt>
    <dgm:pt modelId="{D486F00A-34B8-421B-AAC1-436A3BCA6640}" type="pres">
      <dgm:prSet presAssocID="{C71A7BB2-173B-4413-90A3-672C03618ACD}" presName="desTx" presStyleLbl="revTx" presStyleIdx="3" presStyleCnt="7" custScaleX="233105" custLinFactNeighborX="-57355" custLinFactNeighborY="34064">
        <dgm:presLayoutVars/>
      </dgm:prSet>
      <dgm:spPr/>
    </dgm:pt>
    <dgm:pt modelId="{F275F747-AF1D-40C2-974D-65C8337CC483}" type="pres">
      <dgm:prSet presAssocID="{AD3814E8-DF39-467F-826D-F6032BB4715C}" presName="sibTrans" presStyleCnt="0"/>
      <dgm:spPr/>
    </dgm:pt>
    <dgm:pt modelId="{0D873581-EF31-4557-B64F-64244B680141}" type="pres">
      <dgm:prSet presAssocID="{1A0AA1E3-1C95-4E37-82CD-4F72B3DC1E96}" presName="compNode" presStyleCnt="0"/>
      <dgm:spPr/>
    </dgm:pt>
    <dgm:pt modelId="{A78328D3-8F7C-4264-81BF-9AAED00E2021}" type="pres">
      <dgm:prSet presAssocID="{1A0AA1E3-1C95-4E37-82CD-4F72B3DC1E96}" presName="bgRect" presStyleLbl="bgShp" presStyleIdx="3" presStyleCnt="6"/>
      <dgm:spPr/>
    </dgm:pt>
    <dgm:pt modelId="{A3B93BFE-63FB-4936-9A60-B0EE32985D20}" type="pres">
      <dgm:prSet presAssocID="{1A0AA1E3-1C95-4E37-82CD-4F72B3DC1E9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שאלון"/>
        </a:ext>
      </dgm:extLst>
    </dgm:pt>
    <dgm:pt modelId="{F1E2D071-AF11-4B9C-9FB5-049034B7DE0A}" type="pres">
      <dgm:prSet presAssocID="{1A0AA1E3-1C95-4E37-82CD-4F72B3DC1E96}" presName="spaceRect" presStyleCnt="0"/>
      <dgm:spPr/>
    </dgm:pt>
    <dgm:pt modelId="{1FB08838-2EB8-4EEA-8881-851CCA3C2D1F}" type="pres">
      <dgm:prSet presAssocID="{1A0AA1E3-1C95-4E37-82CD-4F72B3DC1E96}" presName="parTx" presStyleLbl="revTx" presStyleIdx="4" presStyleCnt="7">
        <dgm:presLayoutVars>
          <dgm:chMax val="0"/>
          <dgm:chPref val="0"/>
        </dgm:presLayoutVars>
      </dgm:prSet>
      <dgm:spPr/>
    </dgm:pt>
    <dgm:pt modelId="{936AD38A-CC79-4EC7-9F76-6244E1DC601C}" type="pres">
      <dgm:prSet presAssocID="{06457969-ABDB-4D0F-B389-F70E0ABFFDBA}" presName="sibTrans" presStyleCnt="0"/>
      <dgm:spPr/>
    </dgm:pt>
    <dgm:pt modelId="{FB119ED8-344D-4287-B45F-6E426112E091}" type="pres">
      <dgm:prSet presAssocID="{10E48B9E-627C-4F50-9BE9-7417170BF662}" presName="compNode" presStyleCnt="0"/>
      <dgm:spPr/>
    </dgm:pt>
    <dgm:pt modelId="{3D49634F-ACB1-4A6E-A0C2-FB7398D1FD2C}" type="pres">
      <dgm:prSet presAssocID="{10E48B9E-627C-4F50-9BE9-7417170BF662}" presName="bgRect" presStyleLbl="bgShp" presStyleIdx="4" presStyleCnt="6"/>
      <dgm:spPr/>
    </dgm:pt>
    <dgm:pt modelId="{EFDCEE9B-0E1B-4DB5-B8D1-D20D981CC9EF}" type="pres">
      <dgm:prSet presAssocID="{10E48B9E-627C-4F50-9BE9-7417170BF66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זרימה"/>
        </a:ext>
      </dgm:extLst>
    </dgm:pt>
    <dgm:pt modelId="{12D90AAA-F124-42AF-AE8D-1F5C2BF24736}" type="pres">
      <dgm:prSet presAssocID="{10E48B9E-627C-4F50-9BE9-7417170BF662}" presName="spaceRect" presStyleCnt="0"/>
      <dgm:spPr/>
    </dgm:pt>
    <dgm:pt modelId="{FD313AD7-68E0-4392-9BC7-4B22E0CABADE}" type="pres">
      <dgm:prSet presAssocID="{10E48B9E-627C-4F50-9BE9-7417170BF662}" presName="parTx" presStyleLbl="revTx" presStyleIdx="5" presStyleCnt="7">
        <dgm:presLayoutVars>
          <dgm:chMax val="0"/>
          <dgm:chPref val="0"/>
        </dgm:presLayoutVars>
      </dgm:prSet>
      <dgm:spPr/>
    </dgm:pt>
    <dgm:pt modelId="{17C393A5-9CBC-4754-A2F7-6100B519727A}" type="pres">
      <dgm:prSet presAssocID="{1725AA15-03E7-4ECF-9D8B-086911F80381}" presName="sibTrans" presStyleCnt="0"/>
      <dgm:spPr/>
    </dgm:pt>
    <dgm:pt modelId="{1B9A4A60-EEAA-449D-94EB-A82098754A50}" type="pres">
      <dgm:prSet presAssocID="{5ED7F0D2-2110-45BB-8C73-E9BE4D11812A}" presName="compNode" presStyleCnt="0"/>
      <dgm:spPr/>
    </dgm:pt>
    <dgm:pt modelId="{5BDA57AC-A2FE-4AB4-80BB-02FBC609D6C3}" type="pres">
      <dgm:prSet presAssocID="{5ED7F0D2-2110-45BB-8C73-E9BE4D11812A}" presName="bgRect" presStyleLbl="bgShp" presStyleIdx="5" presStyleCnt="6"/>
      <dgm:spPr/>
    </dgm:pt>
    <dgm:pt modelId="{35FE0A17-27CD-4343-8AD5-EE723DBB9655}" type="pres">
      <dgm:prSet presAssocID="{5ED7F0D2-2110-45BB-8C73-E9BE4D11812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כותרת תחתונה"/>
        </a:ext>
      </dgm:extLst>
    </dgm:pt>
    <dgm:pt modelId="{BD0F9AED-F8AA-465A-BCB8-B99B2C489C00}" type="pres">
      <dgm:prSet presAssocID="{5ED7F0D2-2110-45BB-8C73-E9BE4D11812A}" presName="spaceRect" presStyleCnt="0"/>
      <dgm:spPr/>
    </dgm:pt>
    <dgm:pt modelId="{6B84A5BF-63DE-48E5-A627-CC1085F1AB9D}" type="pres">
      <dgm:prSet presAssocID="{5ED7F0D2-2110-45BB-8C73-E9BE4D11812A}" presName="parTx" presStyleLbl="revTx" presStyleIdx="6" presStyleCnt="7">
        <dgm:presLayoutVars>
          <dgm:chMax val="0"/>
          <dgm:chPref val="0"/>
        </dgm:presLayoutVars>
      </dgm:prSet>
      <dgm:spPr/>
    </dgm:pt>
  </dgm:ptLst>
  <dgm:cxnLst>
    <dgm:cxn modelId="{0D176D37-A70C-462F-9075-EEBD993CA6A8}" srcId="{F6E63E41-FABC-4982-8947-24B9EE4D53DF}" destId="{5ED7F0D2-2110-45BB-8C73-E9BE4D11812A}" srcOrd="5" destOrd="0" parTransId="{164BC35F-968E-4B32-883D-8ADEF87B492C}" sibTransId="{F76A936C-CA03-49FB-B798-3D33DDA13B51}"/>
    <dgm:cxn modelId="{8C19683D-28D7-4867-935B-634728BA7CA2}" type="presOf" srcId="{10E48B9E-627C-4F50-9BE9-7417170BF662}" destId="{FD313AD7-68E0-4392-9BC7-4B22E0CABADE}" srcOrd="0" destOrd="0" presId="urn:microsoft.com/office/officeart/2018/2/layout/IconVerticalSolidList"/>
    <dgm:cxn modelId="{8D6E5D63-9822-4381-8417-9B5F30B8BE43}" srcId="{C71A7BB2-173B-4413-90A3-672C03618ACD}" destId="{54B6C54B-34C0-442A-B093-7B63926EDC2D}" srcOrd="0" destOrd="0" parTransId="{245F5D76-E5C2-4122-958E-2428D76FFAD8}" sibTransId="{07B259A7-3D4D-4DC7-9303-FF768E1A67FF}"/>
    <dgm:cxn modelId="{78334170-D384-4997-A1EF-6367477EBAA2}" srcId="{F6E63E41-FABC-4982-8947-24B9EE4D53DF}" destId="{7B2C81C9-A7A2-4483-AA24-5F12CA4214FC}" srcOrd="1" destOrd="0" parTransId="{B80F8258-E51F-4C8C-BB7F-9024AB1B63F1}" sibTransId="{2DC7E6AA-250E-45A4-A241-C5B6A5FA5211}"/>
    <dgm:cxn modelId="{1D605358-5405-4F53-9699-E18177C0A52F}" type="presOf" srcId="{17CCA6E7-55A7-43A1-9A00-D12E0F6F8D42}" destId="{9C5F6464-4630-429D-BBE3-9DDE6EA328AB}" srcOrd="0" destOrd="0" presId="urn:microsoft.com/office/officeart/2018/2/layout/IconVerticalSolidList"/>
    <dgm:cxn modelId="{33B4BE8A-E6C3-4D30-B9BD-9607DACEE75C}" srcId="{F6E63E41-FABC-4982-8947-24B9EE4D53DF}" destId="{C71A7BB2-173B-4413-90A3-672C03618ACD}" srcOrd="2" destOrd="0" parTransId="{99872D2B-DA26-46CF-83CD-AA9ABD6C7977}" sibTransId="{AD3814E8-DF39-467F-826D-F6032BB4715C}"/>
    <dgm:cxn modelId="{519A0493-C641-4F45-8D4B-D7E6B4D90B21}" type="presOf" srcId="{54B6C54B-34C0-442A-B093-7B63926EDC2D}" destId="{D486F00A-34B8-421B-AAC1-436A3BCA6640}" srcOrd="0" destOrd="0" presId="urn:microsoft.com/office/officeart/2018/2/layout/IconVerticalSolidList"/>
    <dgm:cxn modelId="{9662DA94-08D6-4C6D-8DA2-E4C12FD40AB3}" srcId="{F6E63E41-FABC-4982-8947-24B9EE4D53DF}" destId="{17CCA6E7-55A7-43A1-9A00-D12E0F6F8D42}" srcOrd="0" destOrd="0" parTransId="{90079019-E58B-4547-A4A8-5E598F2B4175}" sibTransId="{C0ED3AC8-2D63-4833-9D07-E4AE08A35DB9}"/>
    <dgm:cxn modelId="{3E9C7E9F-0348-4EC9-925F-D36304B14602}" type="presOf" srcId="{F6E63E41-FABC-4982-8947-24B9EE4D53DF}" destId="{2B52F14A-C6DC-4B9F-AA87-222C95830C37}" srcOrd="0" destOrd="0" presId="urn:microsoft.com/office/officeart/2018/2/layout/IconVerticalSolidList"/>
    <dgm:cxn modelId="{B5BBF4A5-97D7-4836-928D-2EE19EAEE9EF}" srcId="{F6E63E41-FABC-4982-8947-24B9EE4D53DF}" destId="{1A0AA1E3-1C95-4E37-82CD-4F72B3DC1E96}" srcOrd="3" destOrd="0" parTransId="{69A2887F-95E6-49C7-BE71-7CD7CCF2B33E}" sibTransId="{06457969-ABDB-4D0F-B389-F70E0ABFFDBA}"/>
    <dgm:cxn modelId="{57703ECE-8350-4D7E-B207-1AFEAB226094}" type="presOf" srcId="{1A0AA1E3-1C95-4E37-82CD-4F72B3DC1E96}" destId="{1FB08838-2EB8-4EEA-8881-851CCA3C2D1F}" srcOrd="0" destOrd="0" presId="urn:microsoft.com/office/officeart/2018/2/layout/IconVerticalSolidList"/>
    <dgm:cxn modelId="{1F2F5ED0-6497-4AB7-B4C0-254FCFEDC755}" type="presOf" srcId="{C71A7BB2-173B-4413-90A3-672C03618ACD}" destId="{04DBCDE2-6B41-44E3-ACC5-5851E0C82548}" srcOrd="0" destOrd="0" presId="urn:microsoft.com/office/officeart/2018/2/layout/IconVerticalSolidList"/>
    <dgm:cxn modelId="{499C23DD-FEF0-44CA-9C3C-428A99DD6B86}" type="presOf" srcId="{5ED7F0D2-2110-45BB-8C73-E9BE4D11812A}" destId="{6B84A5BF-63DE-48E5-A627-CC1085F1AB9D}" srcOrd="0" destOrd="0" presId="urn:microsoft.com/office/officeart/2018/2/layout/IconVerticalSolidList"/>
    <dgm:cxn modelId="{4C2DF3F7-9758-4980-8C5F-A223F101A8AE}" type="presOf" srcId="{7B2C81C9-A7A2-4483-AA24-5F12CA4214FC}" destId="{8ACCAE66-DAA4-43E3-944E-3E661C8A540C}" srcOrd="0" destOrd="0" presId="urn:microsoft.com/office/officeart/2018/2/layout/IconVerticalSolidList"/>
    <dgm:cxn modelId="{9E71CFF9-5E86-4FE3-8AB1-F418C9870996}" srcId="{F6E63E41-FABC-4982-8947-24B9EE4D53DF}" destId="{10E48B9E-627C-4F50-9BE9-7417170BF662}" srcOrd="4" destOrd="0" parTransId="{EA8F1202-8662-4672-B95F-E444F367CE07}" sibTransId="{1725AA15-03E7-4ECF-9D8B-086911F80381}"/>
    <dgm:cxn modelId="{12A3A06D-E3DD-45FD-AACB-1F600EBA7C96}" type="presParOf" srcId="{2B52F14A-C6DC-4B9F-AA87-222C95830C37}" destId="{CFA732A8-0EEE-4DD4-AA36-62991EFC4E20}" srcOrd="0" destOrd="0" presId="urn:microsoft.com/office/officeart/2018/2/layout/IconVerticalSolidList"/>
    <dgm:cxn modelId="{F8B8BB37-8877-4FEC-8863-7B65498C6594}" type="presParOf" srcId="{CFA732A8-0EEE-4DD4-AA36-62991EFC4E20}" destId="{C88494A8-EC49-4C7F-ABD6-BFDE98E5AD0C}" srcOrd="0" destOrd="0" presId="urn:microsoft.com/office/officeart/2018/2/layout/IconVerticalSolidList"/>
    <dgm:cxn modelId="{9FE14FBF-6087-4DE2-A5FA-2AAB95846BD7}" type="presParOf" srcId="{CFA732A8-0EEE-4DD4-AA36-62991EFC4E20}" destId="{844D26D9-589A-4C7F-A29D-B2CA520A52E0}" srcOrd="1" destOrd="0" presId="urn:microsoft.com/office/officeart/2018/2/layout/IconVerticalSolidList"/>
    <dgm:cxn modelId="{6263CB78-030C-46A8-B713-A952EF998C5A}" type="presParOf" srcId="{CFA732A8-0EEE-4DD4-AA36-62991EFC4E20}" destId="{D2B6BFE4-FBD5-4244-B8D4-7B74767C8D3F}" srcOrd="2" destOrd="0" presId="urn:microsoft.com/office/officeart/2018/2/layout/IconVerticalSolidList"/>
    <dgm:cxn modelId="{D42DA858-8C70-4D4A-A3C8-F040D7C9CE6A}" type="presParOf" srcId="{CFA732A8-0EEE-4DD4-AA36-62991EFC4E20}" destId="{9C5F6464-4630-429D-BBE3-9DDE6EA328AB}" srcOrd="3" destOrd="0" presId="urn:microsoft.com/office/officeart/2018/2/layout/IconVerticalSolidList"/>
    <dgm:cxn modelId="{DCF8A993-6360-4C15-A6D7-B5201A62229D}" type="presParOf" srcId="{2B52F14A-C6DC-4B9F-AA87-222C95830C37}" destId="{B3284DF6-543C-4044-866E-A98B17F80EBA}" srcOrd="1" destOrd="0" presId="urn:microsoft.com/office/officeart/2018/2/layout/IconVerticalSolidList"/>
    <dgm:cxn modelId="{69D7C6F1-64D9-48CC-96B7-344F180F7E40}" type="presParOf" srcId="{2B52F14A-C6DC-4B9F-AA87-222C95830C37}" destId="{075821FA-DD18-4338-B0DA-D76110EAB233}" srcOrd="2" destOrd="0" presId="urn:microsoft.com/office/officeart/2018/2/layout/IconVerticalSolidList"/>
    <dgm:cxn modelId="{3105281C-DB79-45C2-A338-3A0E40F873FA}" type="presParOf" srcId="{075821FA-DD18-4338-B0DA-D76110EAB233}" destId="{4283DE68-8E6D-427D-B8DE-DD86CB883516}" srcOrd="0" destOrd="0" presId="urn:microsoft.com/office/officeart/2018/2/layout/IconVerticalSolidList"/>
    <dgm:cxn modelId="{8D92F789-02CE-4786-8FB5-25980CA73530}" type="presParOf" srcId="{075821FA-DD18-4338-B0DA-D76110EAB233}" destId="{DFD2B601-C5BB-4D3F-B5B0-47DB58C82C4F}" srcOrd="1" destOrd="0" presId="urn:microsoft.com/office/officeart/2018/2/layout/IconVerticalSolidList"/>
    <dgm:cxn modelId="{3E6A5B3A-55A6-4DFF-98ED-BC4EB8B73CD8}" type="presParOf" srcId="{075821FA-DD18-4338-B0DA-D76110EAB233}" destId="{C384E89C-7F5D-4343-86A2-4E5AF8B5FCC4}" srcOrd="2" destOrd="0" presId="urn:microsoft.com/office/officeart/2018/2/layout/IconVerticalSolidList"/>
    <dgm:cxn modelId="{ABCB98E0-0DAB-4611-8584-B5994F2EEACE}" type="presParOf" srcId="{075821FA-DD18-4338-B0DA-D76110EAB233}" destId="{8ACCAE66-DAA4-43E3-944E-3E661C8A540C}" srcOrd="3" destOrd="0" presId="urn:microsoft.com/office/officeart/2018/2/layout/IconVerticalSolidList"/>
    <dgm:cxn modelId="{6035EA69-1CF8-422A-B3C8-363A360907D0}" type="presParOf" srcId="{2B52F14A-C6DC-4B9F-AA87-222C95830C37}" destId="{5E0D6EE9-90D9-41FB-9741-B2BCDFF02959}" srcOrd="3" destOrd="0" presId="urn:microsoft.com/office/officeart/2018/2/layout/IconVerticalSolidList"/>
    <dgm:cxn modelId="{F3EFAD89-03B9-492E-BE9B-2AED466DA14E}" type="presParOf" srcId="{2B52F14A-C6DC-4B9F-AA87-222C95830C37}" destId="{EFC37C77-71B2-45BB-9D33-8DC2E2C6B8D9}" srcOrd="4" destOrd="0" presId="urn:microsoft.com/office/officeart/2018/2/layout/IconVerticalSolidList"/>
    <dgm:cxn modelId="{6DDAD1A9-56AF-4503-98AB-BD94C8F7826F}" type="presParOf" srcId="{EFC37C77-71B2-45BB-9D33-8DC2E2C6B8D9}" destId="{23BF99FF-4F0B-42E0-946A-EA8585BF7D23}" srcOrd="0" destOrd="0" presId="urn:microsoft.com/office/officeart/2018/2/layout/IconVerticalSolidList"/>
    <dgm:cxn modelId="{1530FA5C-3826-4880-9D2C-ADB7A26CCE2D}" type="presParOf" srcId="{EFC37C77-71B2-45BB-9D33-8DC2E2C6B8D9}" destId="{4D10A219-E255-43C3-9E72-76EB5A0ED8E1}" srcOrd="1" destOrd="0" presId="urn:microsoft.com/office/officeart/2018/2/layout/IconVerticalSolidList"/>
    <dgm:cxn modelId="{095D7B10-2A29-4A96-A10E-DFB14D921B91}" type="presParOf" srcId="{EFC37C77-71B2-45BB-9D33-8DC2E2C6B8D9}" destId="{74A9A63A-40B4-4BCA-826B-157B7993FAC6}" srcOrd="2" destOrd="0" presId="urn:microsoft.com/office/officeart/2018/2/layout/IconVerticalSolidList"/>
    <dgm:cxn modelId="{65CE1F96-402A-4073-B437-7D345CBDD0E6}" type="presParOf" srcId="{EFC37C77-71B2-45BB-9D33-8DC2E2C6B8D9}" destId="{04DBCDE2-6B41-44E3-ACC5-5851E0C82548}" srcOrd="3" destOrd="0" presId="urn:microsoft.com/office/officeart/2018/2/layout/IconVerticalSolidList"/>
    <dgm:cxn modelId="{DBC448DF-A90C-440B-9CD7-6448F8120B59}" type="presParOf" srcId="{EFC37C77-71B2-45BB-9D33-8DC2E2C6B8D9}" destId="{D486F00A-34B8-421B-AAC1-436A3BCA6640}" srcOrd="4" destOrd="0" presId="urn:microsoft.com/office/officeart/2018/2/layout/IconVerticalSolidList"/>
    <dgm:cxn modelId="{27BF68F9-C2E1-4F8E-9F0F-D4F499D55C04}" type="presParOf" srcId="{2B52F14A-C6DC-4B9F-AA87-222C95830C37}" destId="{F275F747-AF1D-40C2-974D-65C8337CC483}" srcOrd="5" destOrd="0" presId="urn:microsoft.com/office/officeart/2018/2/layout/IconVerticalSolidList"/>
    <dgm:cxn modelId="{0AF454E4-C7AF-486A-9C67-2A0331088CC3}" type="presParOf" srcId="{2B52F14A-C6DC-4B9F-AA87-222C95830C37}" destId="{0D873581-EF31-4557-B64F-64244B680141}" srcOrd="6" destOrd="0" presId="urn:microsoft.com/office/officeart/2018/2/layout/IconVerticalSolidList"/>
    <dgm:cxn modelId="{E6140373-62F8-473D-850C-39D7FBA805DE}" type="presParOf" srcId="{0D873581-EF31-4557-B64F-64244B680141}" destId="{A78328D3-8F7C-4264-81BF-9AAED00E2021}" srcOrd="0" destOrd="0" presId="urn:microsoft.com/office/officeart/2018/2/layout/IconVerticalSolidList"/>
    <dgm:cxn modelId="{0689A63F-26B4-4D50-A5FF-A3F7E3282AF4}" type="presParOf" srcId="{0D873581-EF31-4557-B64F-64244B680141}" destId="{A3B93BFE-63FB-4936-9A60-B0EE32985D20}" srcOrd="1" destOrd="0" presId="urn:microsoft.com/office/officeart/2018/2/layout/IconVerticalSolidList"/>
    <dgm:cxn modelId="{15409741-1D5B-422B-8E3F-EA25BAC49D41}" type="presParOf" srcId="{0D873581-EF31-4557-B64F-64244B680141}" destId="{F1E2D071-AF11-4B9C-9FB5-049034B7DE0A}" srcOrd="2" destOrd="0" presId="urn:microsoft.com/office/officeart/2018/2/layout/IconVerticalSolidList"/>
    <dgm:cxn modelId="{86FA1AE7-017C-4A9B-B7DE-2F26B71F144D}" type="presParOf" srcId="{0D873581-EF31-4557-B64F-64244B680141}" destId="{1FB08838-2EB8-4EEA-8881-851CCA3C2D1F}" srcOrd="3" destOrd="0" presId="urn:microsoft.com/office/officeart/2018/2/layout/IconVerticalSolidList"/>
    <dgm:cxn modelId="{DC89F57C-AA91-4019-91D4-E019240DC412}" type="presParOf" srcId="{2B52F14A-C6DC-4B9F-AA87-222C95830C37}" destId="{936AD38A-CC79-4EC7-9F76-6244E1DC601C}" srcOrd="7" destOrd="0" presId="urn:microsoft.com/office/officeart/2018/2/layout/IconVerticalSolidList"/>
    <dgm:cxn modelId="{806F3AEA-C2E4-40FF-8D30-B8BA14DA802F}" type="presParOf" srcId="{2B52F14A-C6DC-4B9F-AA87-222C95830C37}" destId="{FB119ED8-344D-4287-B45F-6E426112E091}" srcOrd="8" destOrd="0" presId="urn:microsoft.com/office/officeart/2018/2/layout/IconVerticalSolidList"/>
    <dgm:cxn modelId="{466CA0C6-068E-40E0-AB68-CAD79ABCADCD}" type="presParOf" srcId="{FB119ED8-344D-4287-B45F-6E426112E091}" destId="{3D49634F-ACB1-4A6E-A0C2-FB7398D1FD2C}" srcOrd="0" destOrd="0" presId="urn:microsoft.com/office/officeart/2018/2/layout/IconVerticalSolidList"/>
    <dgm:cxn modelId="{056BC981-A32E-46F6-993E-F95574E0F98B}" type="presParOf" srcId="{FB119ED8-344D-4287-B45F-6E426112E091}" destId="{EFDCEE9B-0E1B-4DB5-B8D1-D20D981CC9EF}" srcOrd="1" destOrd="0" presId="urn:microsoft.com/office/officeart/2018/2/layout/IconVerticalSolidList"/>
    <dgm:cxn modelId="{199868CF-007C-4136-A102-6200CC0AE4EC}" type="presParOf" srcId="{FB119ED8-344D-4287-B45F-6E426112E091}" destId="{12D90AAA-F124-42AF-AE8D-1F5C2BF24736}" srcOrd="2" destOrd="0" presId="urn:microsoft.com/office/officeart/2018/2/layout/IconVerticalSolidList"/>
    <dgm:cxn modelId="{36246BA1-72CE-474F-B39B-A9BA2F9DCE06}" type="presParOf" srcId="{FB119ED8-344D-4287-B45F-6E426112E091}" destId="{FD313AD7-68E0-4392-9BC7-4B22E0CABADE}" srcOrd="3" destOrd="0" presId="urn:microsoft.com/office/officeart/2018/2/layout/IconVerticalSolidList"/>
    <dgm:cxn modelId="{6B54EDDA-2682-4C28-B3DD-8D875A782BCD}" type="presParOf" srcId="{2B52F14A-C6DC-4B9F-AA87-222C95830C37}" destId="{17C393A5-9CBC-4754-A2F7-6100B519727A}" srcOrd="9" destOrd="0" presId="urn:microsoft.com/office/officeart/2018/2/layout/IconVerticalSolidList"/>
    <dgm:cxn modelId="{420B1ECF-975F-41CB-A4CB-9C0B35C0FDF9}" type="presParOf" srcId="{2B52F14A-C6DC-4B9F-AA87-222C95830C37}" destId="{1B9A4A60-EEAA-449D-94EB-A82098754A50}" srcOrd="10" destOrd="0" presId="urn:microsoft.com/office/officeart/2018/2/layout/IconVerticalSolidList"/>
    <dgm:cxn modelId="{9FDB2D7F-AC61-47D2-B84F-91A3E662DE23}" type="presParOf" srcId="{1B9A4A60-EEAA-449D-94EB-A82098754A50}" destId="{5BDA57AC-A2FE-4AB4-80BB-02FBC609D6C3}" srcOrd="0" destOrd="0" presId="urn:microsoft.com/office/officeart/2018/2/layout/IconVerticalSolidList"/>
    <dgm:cxn modelId="{7D230701-8666-4DFF-81D3-C89C0AA85EA1}" type="presParOf" srcId="{1B9A4A60-EEAA-449D-94EB-A82098754A50}" destId="{35FE0A17-27CD-4343-8AD5-EE723DBB9655}" srcOrd="1" destOrd="0" presId="urn:microsoft.com/office/officeart/2018/2/layout/IconVerticalSolidList"/>
    <dgm:cxn modelId="{2D38B990-7CEB-430B-9584-3C0B8BC79E7F}" type="presParOf" srcId="{1B9A4A60-EEAA-449D-94EB-A82098754A50}" destId="{BD0F9AED-F8AA-465A-BCB8-B99B2C489C00}" srcOrd="2" destOrd="0" presId="urn:microsoft.com/office/officeart/2018/2/layout/IconVerticalSolidList"/>
    <dgm:cxn modelId="{FA5A48DA-AA52-4376-B8DA-52E9C04595B0}" type="presParOf" srcId="{1B9A4A60-EEAA-449D-94EB-A82098754A50}" destId="{6B84A5BF-63DE-48E5-A627-CC1085F1AB9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DD871F-C9AB-49AD-9F2A-ACA3F296E1C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5BA108A-25BB-442A-B333-A8384A35A413}">
      <dgm:prSet/>
      <dgm:spPr/>
      <dgm:t>
        <a:bodyPr/>
        <a:lstStyle/>
        <a:p>
          <a:pPr>
            <a:lnSpc>
              <a:spcPct val="100000"/>
            </a:lnSpc>
          </a:pPr>
          <a:r>
            <a:rPr lang="en-US" b="1"/>
            <a:t>Complexity</a:t>
          </a:r>
          <a:r>
            <a:rPr lang="he-IL" b="1"/>
            <a:t> :</a:t>
          </a:r>
          <a:r>
            <a:rPr lang="en-US"/>
            <a:t>Academic networks consist of vast and complex datasets with intricate relationships between publications and authors. Detecting anomalies in citations is challenging.</a:t>
          </a:r>
        </a:p>
      </dgm:t>
    </dgm:pt>
    <dgm:pt modelId="{59E8C430-3A59-4DB7-A685-C6A9BCB6643F}" type="parTrans" cxnId="{C0F4F5C7-3219-464B-8608-6B973E99261C}">
      <dgm:prSet/>
      <dgm:spPr/>
      <dgm:t>
        <a:bodyPr/>
        <a:lstStyle/>
        <a:p>
          <a:endParaRPr lang="en-US"/>
        </a:p>
      </dgm:t>
    </dgm:pt>
    <dgm:pt modelId="{30A1D225-32B7-4455-B376-B31F69B07A11}" type="sibTrans" cxnId="{C0F4F5C7-3219-464B-8608-6B973E99261C}">
      <dgm:prSet phldrT="1" phldr="0"/>
      <dgm:spPr/>
      <dgm:t>
        <a:bodyPr/>
        <a:lstStyle/>
        <a:p>
          <a:endParaRPr lang="en-US"/>
        </a:p>
      </dgm:t>
    </dgm:pt>
    <dgm:pt modelId="{F1D8B91D-6FDD-4086-818F-31F04095B7AF}">
      <dgm:prSet/>
      <dgm:spPr/>
      <dgm:t>
        <a:bodyPr/>
        <a:lstStyle/>
        <a:p>
          <a:pPr>
            <a:lnSpc>
              <a:spcPct val="100000"/>
            </a:lnSpc>
          </a:pPr>
          <a:r>
            <a:rPr lang="en-US" b="1" dirty="0"/>
            <a:t>Volume</a:t>
          </a:r>
          <a:r>
            <a:rPr lang="en-US" dirty="0"/>
            <a:t>: The sheer volume of publications and the complexity of citation networks make it difficult to process and analyze data efficiently.</a:t>
          </a:r>
        </a:p>
      </dgm:t>
    </dgm:pt>
    <dgm:pt modelId="{75986C35-2D65-4D59-96C3-1636B8BB0830}" type="parTrans" cxnId="{D86B2417-B976-4DB2-8C31-34FD195C41AC}">
      <dgm:prSet/>
      <dgm:spPr/>
      <dgm:t>
        <a:bodyPr/>
        <a:lstStyle/>
        <a:p>
          <a:endParaRPr lang="en-US"/>
        </a:p>
      </dgm:t>
    </dgm:pt>
    <dgm:pt modelId="{0EF2C74F-4E4B-4991-9A74-DA0BE7495AD4}" type="sibTrans" cxnId="{D86B2417-B976-4DB2-8C31-34FD195C41AC}">
      <dgm:prSet phldrT="2" phldr="0"/>
      <dgm:spPr/>
      <dgm:t>
        <a:bodyPr/>
        <a:lstStyle/>
        <a:p>
          <a:endParaRPr lang="en-US"/>
        </a:p>
      </dgm:t>
    </dgm:pt>
    <dgm:pt modelId="{C80670AA-408F-461C-B956-916EF301B9C5}">
      <dgm:prSet/>
      <dgm:spPr/>
      <dgm:t>
        <a:bodyPr/>
        <a:lstStyle/>
        <a:p>
          <a:pPr>
            <a:lnSpc>
              <a:spcPct val="100000"/>
            </a:lnSpc>
          </a:pPr>
          <a:r>
            <a:rPr lang="en-US" b="1" dirty="0"/>
            <a:t>Scalability: </a:t>
          </a:r>
          <a:r>
            <a:rPr lang="en-US" dirty="0"/>
            <a:t>Ensuring that our detection methods can scale with the growth of academic publications is crucial.</a:t>
          </a:r>
        </a:p>
      </dgm:t>
    </dgm:pt>
    <dgm:pt modelId="{D2268D29-B2E8-4FEA-8BE1-75B717A56366}" type="parTrans" cxnId="{CEC7FE7F-B6BB-4A30-86F4-C42179FA721C}">
      <dgm:prSet/>
      <dgm:spPr/>
      <dgm:t>
        <a:bodyPr/>
        <a:lstStyle/>
        <a:p>
          <a:endParaRPr lang="en-US"/>
        </a:p>
      </dgm:t>
    </dgm:pt>
    <dgm:pt modelId="{0EAA3FAE-A0B0-454F-9A4A-E158C357B9B4}" type="sibTrans" cxnId="{CEC7FE7F-B6BB-4A30-86F4-C42179FA721C}">
      <dgm:prSet phldrT="3" phldr="0"/>
      <dgm:spPr/>
      <dgm:t>
        <a:bodyPr/>
        <a:lstStyle/>
        <a:p>
          <a:endParaRPr lang="en-US"/>
        </a:p>
      </dgm:t>
    </dgm:pt>
    <dgm:pt modelId="{7126D432-58AE-4F1C-87E6-86BCF8E1DB2C}">
      <dgm:prSet/>
      <dgm:spPr/>
      <dgm:t>
        <a:bodyPr/>
        <a:lstStyle/>
        <a:p>
          <a:pPr>
            <a:lnSpc>
              <a:spcPct val="100000"/>
            </a:lnSpc>
          </a:pPr>
          <a:r>
            <a:rPr lang="en-US" b="1" dirty="0"/>
            <a:t>Detecting Anomalies: </a:t>
          </a:r>
          <a:r>
            <a:rPr lang="en-US" dirty="0"/>
            <a:t>Differentiating between legitimate citation behaviors (such as self-citations or collaborative citation clusters) and true anomalies requires sophisticated techniques to avoid false positives and ensure accuracy.</a:t>
          </a:r>
        </a:p>
      </dgm:t>
    </dgm:pt>
    <dgm:pt modelId="{E3AC1C14-6322-41DC-8E29-65B5C0F25153}" type="parTrans" cxnId="{54053B90-9949-4E25-9809-61C65ED7B630}">
      <dgm:prSet/>
      <dgm:spPr/>
      <dgm:t>
        <a:bodyPr/>
        <a:lstStyle/>
        <a:p>
          <a:endParaRPr lang="en-US"/>
        </a:p>
      </dgm:t>
    </dgm:pt>
    <dgm:pt modelId="{9022C4D0-3E2C-46ED-84F8-EB4C368E8DDF}" type="sibTrans" cxnId="{54053B90-9949-4E25-9809-61C65ED7B630}">
      <dgm:prSet phldrT="4" phldr="0"/>
      <dgm:spPr/>
      <dgm:t>
        <a:bodyPr/>
        <a:lstStyle/>
        <a:p>
          <a:endParaRPr lang="en-US"/>
        </a:p>
      </dgm:t>
    </dgm:pt>
    <dgm:pt modelId="{A5BAF2DA-051D-47CD-A0D0-6AF39E1BEE8D}" type="pres">
      <dgm:prSet presAssocID="{47DD871F-C9AB-49AD-9F2A-ACA3F296E1C8}" presName="root" presStyleCnt="0">
        <dgm:presLayoutVars>
          <dgm:dir/>
          <dgm:resizeHandles val="exact"/>
        </dgm:presLayoutVars>
      </dgm:prSet>
      <dgm:spPr/>
    </dgm:pt>
    <dgm:pt modelId="{5649BF14-C1E9-4379-A3E3-0A75A9B8E870}" type="pres">
      <dgm:prSet presAssocID="{55BA108A-25BB-442A-B333-A8384A35A413}" presName="compNode" presStyleCnt="0"/>
      <dgm:spPr/>
    </dgm:pt>
    <dgm:pt modelId="{AEDBF8B4-04C7-4D5C-B2E2-16DEE107FF48}" type="pres">
      <dgm:prSet presAssocID="{55BA108A-25BB-442A-B333-A8384A35A413}" presName="bgRect" presStyleLbl="bgShp" presStyleIdx="0" presStyleCnt="4" custLinFactNeighborX="-1231" custLinFactNeighborY="-24733"/>
      <dgm:spPr/>
    </dgm:pt>
    <dgm:pt modelId="{F266B179-1855-4BDD-AFD5-29A3D5CDD4F1}" type="pres">
      <dgm:prSet presAssocID="{55BA108A-25BB-442A-B333-A8384A35A41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ספרים"/>
        </a:ext>
      </dgm:extLst>
    </dgm:pt>
    <dgm:pt modelId="{7FE7D69B-A48E-4F2E-9654-9B581FFA01CE}" type="pres">
      <dgm:prSet presAssocID="{55BA108A-25BB-442A-B333-A8384A35A413}" presName="spaceRect" presStyleCnt="0"/>
      <dgm:spPr/>
    </dgm:pt>
    <dgm:pt modelId="{F4031530-C044-46DC-BE40-5E53598561AA}" type="pres">
      <dgm:prSet presAssocID="{55BA108A-25BB-442A-B333-A8384A35A413}" presName="parTx" presStyleLbl="revTx" presStyleIdx="0" presStyleCnt="4">
        <dgm:presLayoutVars>
          <dgm:chMax val="0"/>
          <dgm:chPref val="0"/>
        </dgm:presLayoutVars>
      </dgm:prSet>
      <dgm:spPr/>
    </dgm:pt>
    <dgm:pt modelId="{FB413091-0D9F-47D0-A943-2254B343B89A}" type="pres">
      <dgm:prSet presAssocID="{30A1D225-32B7-4455-B376-B31F69B07A11}" presName="sibTrans" presStyleCnt="0"/>
      <dgm:spPr/>
    </dgm:pt>
    <dgm:pt modelId="{8FF88F60-E581-41B8-A1AA-0B7B3CF29D73}" type="pres">
      <dgm:prSet presAssocID="{F1D8B91D-6FDD-4086-818F-31F04095B7AF}" presName="compNode" presStyleCnt="0"/>
      <dgm:spPr/>
    </dgm:pt>
    <dgm:pt modelId="{271CE23C-F734-461F-B477-606092C01059}" type="pres">
      <dgm:prSet presAssocID="{F1D8B91D-6FDD-4086-818F-31F04095B7AF}" presName="bgRect" presStyleLbl="bgShp" presStyleIdx="1" presStyleCnt="4"/>
      <dgm:spPr/>
    </dgm:pt>
    <dgm:pt modelId="{087360C1-AA44-4226-8582-1569560C6831}" type="pres">
      <dgm:prSet presAssocID="{F1D8B91D-6FDD-4086-818F-31F04095B7A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סטטיסטיקה"/>
        </a:ext>
      </dgm:extLst>
    </dgm:pt>
    <dgm:pt modelId="{C95BA9A5-0D15-4851-A65B-C003D701D347}" type="pres">
      <dgm:prSet presAssocID="{F1D8B91D-6FDD-4086-818F-31F04095B7AF}" presName="spaceRect" presStyleCnt="0"/>
      <dgm:spPr/>
    </dgm:pt>
    <dgm:pt modelId="{7214BD21-7191-47CC-94CB-AA623C20E95C}" type="pres">
      <dgm:prSet presAssocID="{F1D8B91D-6FDD-4086-818F-31F04095B7AF}" presName="parTx" presStyleLbl="revTx" presStyleIdx="1" presStyleCnt="4">
        <dgm:presLayoutVars>
          <dgm:chMax val="0"/>
          <dgm:chPref val="0"/>
        </dgm:presLayoutVars>
      </dgm:prSet>
      <dgm:spPr/>
    </dgm:pt>
    <dgm:pt modelId="{11C8DE4D-AB27-40ED-A29D-3330812060FF}" type="pres">
      <dgm:prSet presAssocID="{0EF2C74F-4E4B-4991-9A74-DA0BE7495AD4}" presName="sibTrans" presStyleCnt="0"/>
      <dgm:spPr/>
    </dgm:pt>
    <dgm:pt modelId="{DE976073-BB72-406C-8053-A804AED8C994}" type="pres">
      <dgm:prSet presAssocID="{C80670AA-408F-461C-B956-916EF301B9C5}" presName="compNode" presStyleCnt="0"/>
      <dgm:spPr/>
    </dgm:pt>
    <dgm:pt modelId="{F0EAD7E0-7882-4EAA-B263-93DEB744627E}" type="pres">
      <dgm:prSet presAssocID="{C80670AA-408F-461C-B956-916EF301B9C5}" presName="bgRect" presStyleLbl="bgShp" presStyleIdx="2" presStyleCnt="4"/>
      <dgm:spPr/>
    </dgm:pt>
    <dgm:pt modelId="{CF610D05-1BB9-4E20-9B40-65FC9D067C8B}" type="pres">
      <dgm:prSet presAssocID="{C80670AA-408F-461C-B956-916EF301B9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כיתה"/>
        </a:ext>
      </dgm:extLst>
    </dgm:pt>
    <dgm:pt modelId="{262B42B4-9BAD-411A-9AF8-8B0DFB168150}" type="pres">
      <dgm:prSet presAssocID="{C80670AA-408F-461C-B956-916EF301B9C5}" presName="spaceRect" presStyleCnt="0"/>
      <dgm:spPr/>
    </dgm:pt>
    <dgm:pt modelId="{F1404B62-664E-4338-A2B1-2509CBCDE3E1}" type="pres">
      <dgm:prSet presAssocID="{C80670AA-408F-461C-B956-916EF301B9C5}" presName="parTx" presStyleLbl="revTx" presStyleIdx="2" presStyleCnt="4">
        <dgm:presLayoutVars>
          <dgm:chMax val="0"/>
          <dgm:chPref val="0"/>
        </dgm:presLayoutVars>
      </dgm:prSet>
      <dgm:spPr/>
    </dgm:pt>
    <dgm:pt modelId="{32D3F803-D3C2-436E-905F-A765260A0B18}" type="pres">
      <dgm:prSet presAssocID="{0EAA3FAE-A0B0-454F-9A4A-E158C357B9B4}" presName="sibTrans" presStyleCnt="0"/>
      <dgm:spPr/>
    </dgm:pt>
    <dgm:pt modelId="{730418FA-255C-4D4B-B080-9196D07692FA}" type="pres">
      <dgm:prSet presAssocID="{7126D432-58AE-4F1C-87E6-86BCF8E1DB2C}" presName="compNode" presStyleCnt="0"/>
      <dgm:spPr/>
    </dgm:pt>
    <dgm:pt modelId="{1971824B-A35E-4278-A680-B373F6202D11}" type="pres">
      <dgm:prSet presAssocID="{7126D432-58AE-4F1C-87E6-86BCF8E1DB2C}" presName="bgRect" presStyleLbl="bgShp" presStyleIdx="3" presStyleCnt="4"/>
      <dgm:spPr/>
    </dgm:pt>
    <dgm:pt modelId="{DAF92352-8B4C-406B-944A-CA9F301A64DF}" type="pres">
      <dgm:prSet presAssocID="{7126D432-58AE-4F1C-87E6-86BCF8E1DB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E329DB85-8F32-4416-8321-634101C7C79C}" type="pres">
      <dgm:prSet presAssocID="{7126D432-58AE-4F1C-87E6-86BCF8E1DB2C}" presName="spaceRect" presStyleCnt="0"/>
      <dgm:spPr/>
    </dgm:pt>
    <dgm:pt modelId="{40DF8C58-9568-42E5-A381-A392C8B8CC8C}" type="pres">
      <dgm:prSet presAssocID="{7126D432-58AE-4F1C-87E6-86BCF8E1DB2C}" presName="parTx" presStyleLbl="revTx" presStyleIdx="3" presStyleCnt="4" custLinFactNeighborX="2047" custLinFactNeighborY="36252">
        <dgm:presLayoutVars>
          <dgm:chMax val="0"/>
          <dgm:chPref val="0"/>
        </dgm:presLayoutVars>
      </dgm:prSet>
      <dgm:spPr/>
    </dgm:pt>
  </dgm:ptLst>
  <dgm:cxnLst>
    <dgm:cxn modelId="{1A2F3707-63F5-407C-B1AC-8AF65546A4D5}" type="presOf" srcId="{7126D432-58AE-4F1C-87E6-86BCF8E1DB2C}" destId="{40DF8C58-9568-42E5-A381-A392C8B8CC8C}" srcOrd="0" destOrd="0" presId="urn:microsoft.com/office/officeart/2018/2/layout/IconVerticalSolidList"/>
    <dgm:cxn modelId="{2D38EF16-78D1-4C72-A5AC-718872B4A1C0}" type="presOf" srcId="{C80670AA-408F-461C-B956-916EF301B9C5}" destId="{F1404B62-664E-4338-A2B1-2509CBCDE3E1}" srcOrd="0" destOrd="0" presId="urn:microsoft.com/office/officeart/2018/2/layout/IconVerticalSolidList"/>
    <dgm:cxn modelId="{D86B2417-B976-4DB2-8C31-34FD195C41AC}" srcId="{47DD871F-C9AB-49AD-9F2A-ACA3F296E1C8}" destId="{F1D8B91D-6FDD-4086-818F-31F04095B7AF}" srcOrd="1" destOrd="0" parTransId="{75986C35-2D65-4D59-96C3-1636B8BB0830}" sibTransId="{0EF2C74F-4E4B-4991-9A74-DA0BE7495AD4}"/>
    <dgm:cxn modelId="{28993533-96E9-42E7-80DF-9307449B4C59}" type="presOf" srcId="{47DD871F-C9AB-49AD-9F2A-ACA3F296E1C8}" destId="{A5BAF2DA-051D-47CD-A0D0-6AF39E1BEE8D}" srcOrd="0" destOrd="0" presId="urn:microsoft.com/office/officeart/2018/2/layout/IconVerticalSolidList"/>
    <dgm:cxn modelId="{4AC1FE7E-9211-46D3-8627-BDD2DC09D837}" type="presOf" srcId="{F1D8B91D-6FDD-4086-818F-31F04095B7AF}" destId="{7214BD21-7191-47CC-94CB-AA623C20E95C}" srcOrd="0" destOrd="0" presId="urn:microsoft.com/office/officeart/2018/2/layout/IconVerticalSolidList"/>
    <dgm:cxn modelId="{CEC7FE7F-B6BB-4A30-86F4-C42179FA721C}" srcId="{47DD871F-C9AB-49AD-9F2A-ACA3F296E1C8}" destId="{C80670AA-408F-461C-B956-916EF301B9C5}" srcOrd="2" destOrd="0" parTransId="{D2268D29-B2E8-4FEA-8BE1-75B717A56366}" sibTransId="{0EAA3FAE-A0B0-454F-9A4A-E158C357B9B4}"/>
    <dgm:cxn modelId="{54053B90-9949-4E25-9809-61C65ED7B630}" srcId="{47DD871F-C9AB-49AD-9F2A-ACA3F296E1C8}" destId="{7126D432-58AE-4F1C-87E6-86BCF8E1DB2C}" srcOrd="3" destOrd="0" parTransId="{E3AC1C14-6322-41DC-8E29-65B5C0F25153}" sibTransId="{9022C4D0-3E2C-46ED-84F8-EB4C368E8DDF}"/>
    <dgm:cxn modelId="{2F97C5C2-4E0A-4D23-A917-AC387448B5E3}" type="presOf" srcId="{55BA108A-25BB-442A-B333-A8384A35A413}" destId="{F4031530-C044-46DC-BE40-5E53598561AA}" srcOrd="0" destOrd="0" presId="urn:microsoft.com/office/officeart/2018/2/layout/IconVerticalSolidList"/>
    <dgm:cxn modelId="{C0F4F5C7-3219-464B-8608-6B973E99261C}" srcId="{47DD871F-C9AB-49AD-9F2A-ACA3F296E1C8}" destId="{55BA108A-25BB-442A-B333-A8384A35A413}" srcOrd="0" destOrd="0" parTransId="{59E8C430-3A59-4DB7-A685-C6A9BCB6643F}" sibTransId="{30A1D225-32B7-4455-B376-B31F69B07A11}"/>
    <dgm:cxn modelId="{A6B0E756-67A7-48A9-8138-A7E003603843}" type="presParOf" srcId="{A5BAF2DA-051D-47CD-A0D0-6AF39E1BEE8D}" destId="{5649BF14-C1E9-4379-A3E3-0A75A9B8E870}" srcOrd="0" destOrd="0" presId="urn:microsoft.com/office/officeart/2018/2/layout/IconVerticalSolidList"/>
    <dgm:cxn modelId="{E56D142F-C467-40A5-9814-8B9D55305ECA}" type="presParOf" srcId="{5649BF14-C1E9-4379-A3E3-0A75A9B8E870}" destId="{AEDBF8B4-04C7-4D5C-B2E2-16DEE107FF48}" srcOrd="0" destOrd="0" presId="urn:microsoft.com/office/officeart/2018/2/layout/IconVerticalSolidList"/>
    <dgm:cxn modelId="{4668992B-FF81-4A5C-BB5E-33054BDE9BCD}" type="presParOf" srcId="{5649BF14-C1E9-4379-A3E3-0A75A9B8E870}" destId="{F266B179-1855-4BDD-AFD5-29A3D5CDD4F1}" srcOrd="1" destOrd="0" presId="urn:microsoft.com/office/officeart/2018/2/layout/IconVerticalSolidList"/>
    <dgm:cxn modelId="{198F1C22-6E18-4BFB-9E15-76E655D0CFA4}" type="presParOf" srcId="{5649BF14-C1E9-4379-A3E3-0A75A9B8E870}" destId="{7FE7D69B-A48E-4F2E-9654-9B581FFA01CE}" srcOrd="2" destOrd="0" presId="urn:microsoft.com/office/officeart/2018/2/layout/IconVerticalSolidList"/>
    <dgm:cxn modelId="{D24D6C95-D28D-46D3-9941-CD773001F28E}" type="presParOf" srcId="{5649BF14-C1E9-4379-A3E3-0A75A9B8E870}" destId="{F4031530-C044-46DC-BE40-5E53598561AA}" srcOrd="3" destOrd="0" presId="urn:microsoft.com/office/officeart/2018/2/layout/IconVerticalSolidList"/>
    <dgm:cxn modelId="{1663A8CE-E37A-4056-9BC1-D5EB0CCC1D7F}" type="presParOf" srcId="{A5BAF2DA-051D-47CD-A0D0-6AF39E1BEE8D}" destId="{FB413091-0D9F-47D0-A943-2254B343B89A}" srcOrd="1" destOrd="0" presId="urn:microsoft.com/office/officeart/2018/2/layout/IconVerticalSolidList"/>
    <dgm:cxn modelId="{4B16CDB4-BB7A-44AE-998D-14BF4AC2815D}" type="presParOf" srcId="{A5BAF2DA-051D-47CD-A0D0-6AF39E1BEE8D}" destId="{8FF88F60-E581-41B8-A1AA-0B7B3CF29D73}" srcOrd="2" destOrd="0" presId="urn:microsoft.com/office/officeart/2018/2/layout/IconVerticalSolidList"/>
    <dgm:cxn modelId="{59030779-15B3-45B7-80D6-0D759D388860}" type="presParOf" srcId="{8FF88F60-E581-41B8-A1AA-0B7B3CF29D73}" destId="{271CE23C-F734-461F-B477-606092C01059}" srcOrd="0" destOrd="0" presId="urn:microsoft.com/office/officeart/2018/2/layout/IconVerticalSolidList"/>
    <dgm:cxn modelId="{3993552F-EF98-4A9F-B4B4-27B63D1CFA4D}" type="presParOf" srcId="{8FF88F60-E581-41B8-A1AA-0B7B3CF29D73}" destId="{087360C1-AA44-4226-8582-1569560C6831}" srcOrd="1" destOrd="0" presId="urn:microsoft.com/office/officeart/2018/2/layout/IconVerticalSolidList"/>
    <dgm:cxn modelId="{9D5099F6-7CAA-4CED-A3AB-A8358F7E0FF7}" type="presParOf" srcId="{8FF88F60-E581-41B8-A1AA-0B7B3CF29D73}" destId="{C95BA9A5-0D15-4851-A65B-C003D701D347}" srcOrd="2" destOrd="0" presId="urn:microsoft.com/office/officeart/2018/2/layout/IconVerticalSolidList"/>
    <dgm:cxn modelId="{FCC747E3-A2D9-4C67-8622-C1D2C7920242}" type="presParOf" srcId="{8FF88F60-E581-41B8-A1AA-0B7B3CF29D73}" destId="{7214BD21-7191-47CC-94CB-AA623C20E95C}" srcOrd="3" destOrd="0" presId="urn:microsoft.com/office/officeart/2018/2/layout/IconVerticalSolidList"/>
    <dgm:cxn modelId="{A3E0B4BA-43D2-40DB-AB3F-84A9E9D1F3BE}" type="presParOf" srcId="{A5BAF2DA-051D-47CD-A0D0-6AF39E1BEE8D}" destId="{11C8DE4D-AB27-40ED-A29D-3330812060FF}" srcOrd="3" destOrd="0" presId="urn:microsoft.com/office/officeart/2018/2/layout/IconVerticalSolidList"/>
    <dgm:cxn modelId="{FBD8EEDA-B823-4992-A75B-E21B16AD2FB3}" type="presParOf" srcId="{A5BAF2DA-051D-47CD-A0D0-6AF39E1BEE8D}" destId="{DE976073-BB72-406C-8053-A804AED8C994}" srcOrd="4" destOrd="0" presId="urn:microsoft.com/office/officeart/2018/2/layout/IconVerticalSolidList"/>
    <dgm:cxn modelId="{F875460F-363A-4572-B527-C2B930AB2EBF}" type="presParOf" srcId="{DE976073-BB72-406C-8053-A804AED8C994}" destId="{F0EAD7E0-7882-4EAA-B263-93DEB744627E}" srcOrd="0" destOrd="0" presId="urn:microsoft.com/office/officeart/2018/2/layout/IconVerticalSolidList"/>
    <dgm:cxn modelId="{C7656644-44E8-4108-9791-5968D79C86F1}" type="presParOf" srcId="{DE976073-BB72-406C-8053-A804AED8C994}" destId="{CF610D05-1BB9-4E20-9B40-65FC9D067C8B}" srcOrd="1" destOrd="0" presId="urn:microsoft.com/office/officeart/2018/2/layout/IconVerticalSolidList"/>
    <dgm:cxn modelId="{F5B09671-0BD6-4255-88C2-7CEA1B5DD99A}" type="presParOf" srcId="{DE976073-BB72-406C-8053-A804AED8C994}" destId="{262B42B4-9BAD-411A-9AF8-8B0DFB168150}" srcOrd="2" destOrd="0" presId="urn:microsoft.com/office/officeart/2018/2/layout/IconVerticalSolidList"/>
    <dgm:cxn modelId="{0BB2B3B0-1548-4DBC-96EC-031129DCB5B7}" type="presParOf" srcId="{DE976073-BB72-406C-8053-A804AED8C994}" destId="{F1404B62-664E-4338-A2B1-2509CBCDE3E1}" srcOrd="3" destOrd="0" presId="urn:microsoft.com/office/officeart/2018/2/layout/IconVerticalSolidList"/>
    <dgm:cxn modelId="{D1ECD6AC-D2DA-4985-84B3-D34BDF148DC1}" type="presParOf" srcId="{A5BAF2DA-051D-47CD-A0D0-6AF39E1BEE8D}" destId="{32D3F803-D3C2-436E-905F-A765260A0B18}" srcOrd="5" destOrd="0" presId="urn:microsoft.com/office/officeart/2018/2/layout/IconVerticalSolidList"/>
    <dgm:cxn modelId="{245A2820-3CF4-4DB9-9A2E-1D5AECC38112}" type="presParOf" srcId="{A5BAF2DA-051D-47CD-A0D0-6AF39E1BEE8D}" destId="{730418FA-255C-4D4B-B080-9196D07692FA}" srcOrd="6" destOrd="0" presId="urn:microsoft.com/office/officeart/2018/2/layout/IconVerticalSolidList"/>
    <dgm:cxn modelId="{6B622930-6332-4752-BEDD-DCA24DB30EB3}" type="presParOf" srcId="{730418FA-255C-4D4B-B080-9196D07692FA}" destId="{1971824B-A35E-4278-A680-B373F6202D11}" srcOrd="0" destOrd="0" presId="urn:microsoft.com/office/officeart/2018/2/layout/IconVerticalSolidList"/>
    <dgm:cxn modelId="{3F7926D1-239A-4D65-B5AA-408211DF44E4}" type="presParOf" srcId="{730418FA-255C-4D4B-B080-9196D07692FA}" destId="{DAF92352-8B4C-406B-944A-CA9F301A64DF}" srcOrd="1" destOrd="0" presId="urn:microsoft.com/office/officeart/2018/2/layout/IconVerticalSolidList"/>
    <dgm:cxn modelId="{4CB0E173-70C5-4B71-8090-4EE6C8E440A2}" type="presParOf" srcId="{730418FA-255C-4D4B-B080-9196D07692FA}" destId="{E329DB85-8F32-4416-8321-634101C7C79C}" srcOrd="2" destOrd="0" presId="urn:microsoft.com/office/officeart/2018/2/layout/IconVerticalSolidList"/>
    <dgm:cxn modelId="{BDBA4861-B207-447B-A20E-6FDAB9CDB677}" type="presParOf" srcId="{730418FA-255C-4D4B-B080-9196D07692FA}" destId="{40DF8C58-9568-42E5-A381-A392C8B8CC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754434-420E-4A40-B3ED-70595E8A00AF}"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42268E67-F35F-4EA9-BA63-0D4E8628549C}">
      <dgm:prSet/>
      <dgm:spPr/>
      <dgm:t>
        <a:bodyPr/>
        <a:lstStyle/>
        <a:p>
          <a:r>
            <a:rPr lang="en-US" b="1" dirty="0"/>
            <a:t>Motivational Framework</a:t>
          </a:r>
          <a:endParaRPr lang="en-US" dirty="0"/>
        </a:p>
      </dgm:t>
    </dgm:pt>
    <dgm:pt modelId="{36CD3952-EC84-4F2A-989C-F1E1A80E86F7}" type="parTrans" cxnId="{4C66F9A4-F3E8-4D64-9DE0-7596D73EA7DA}">
      <dgm:prSet/>
      <dgm:spPr/>
      <dgm:t>
        <a:bodyPr/>
        <a:lstStyle/>
        <a:p>
          <a:endParaRPr lang="en-US"/>
        </a:p>
      </dgm:t>
    </dgm:pt>
    <dgm:pt modelId="{1554E7F2-3858-4139-B193-2150213560F9}" type="sibTrans" cxnId="{4C66F9A4-F3E8-4D64-9DE0-7596D73EA7DA}">
      <dgm:prSet/>
      <dgm:spPr/>
      <dgm:t>
        <a:bodyPr/>
        <a:lstStyle/>
        <a:p>
          <a:endParaRPr lang="en-US"/>
        </a:p>
      </dgm:t>
    </dgm:pt>
    <dgm:pt modelId="{1D6EEC36-002A-4805-9391-809ABE7780B6}">
      <dgm:prSet/>
      <dgm:spPr/>
      <dgm:t>
        <a:bodyPr/>
        <a:lstStyle/>
        <a:p>
          <a:r>
            <a:rPr lang="en-US" b="1" dirty="0"/>
            <a:t>Objective Clarity</a:t>
          </a:r>
          <a:endParaRPr lang="en-US" dirty="0"/>
        </a:p>
      </dgm:t>
    </dgm:pt>
    <dgm:pt modelId="{D1F6EE58-C134-46F4-B6A2-34A60583AA78}" type="parTrans" cxnId="{DFC6CA81-CC1C-4EE9-AF51-E8DE047C699F}">
      <dgm:prSet/>
      <dgm:spPr/>
      <dgm:t>
        <a:bodyPr/>
        <a:lstStyle/>
        <a:p>
          <a:endParaRPr lang="en-US"/>
        </a:p>
      </dgm:t>
    </dgm:pt>
    <dgm:pt modelId="{8645C64F-58A5-4F39-8E25-62C02B634036}" type="sibTrans" cxnId="{DFC6CA81-CC1C-4EE9-AF51-E8DE047C699F}">
      <dgm:prSet/>
      <dgm:spPr/>
      <dgm:t>
        <a:bodyPr/>
        <a:lstStyle/>
        <a:p>
          <a:endParaRPr lang="en-US"/>
        </a:p>
      </dgm:t>
    </dgm:pt>
    <dgm:pt modelId="{748D004C-78F8-4DC1-BE36-F1B658295ACA}">
      <dgm:prSet/>
      <dgm:spPr/>
      <dgm:t>
        <a:bodyPr/>
        <a:lstStyle/>
        <a:p>
          <a:r>
            <a:rPr lang="en-US" b="1" dirty="0"/>
            <a:t>Application Enhancements</a:t>
          </a:r>
          <a:endParaRPr lang="en-US" dirty="0"/>
        </a:p>
      </dgm:t>
    </dgm:pt>
    <dgm:pt modelId="{FE605978-8A3E-4249-96AB-E87B536B122D}" type="parTrans" cxnId="{946F094F-740A-4EB3-B06B-1C4D8995C2BD}">
      <dgm:prSet/>
      <dgm:spPr/>
      <dgm:t>
        <a:bodyPr/>
        <a:lstStyle/>
        <a:p>
          <a:endParaRPr lang="en-US"/>
        </a:p>
      </dgm:t>
    </dgm:pt>
    <dgm:pt modelId="{DFFBA768-C139-4684-ACF5-5483D2FD8824}" type="sibTrans" cxnId="{946F094F-740A-4EB3-B06B-1C4D8995C2BD}">
      <dgm:prSet/>
      <dgm:spPr/>
      <dgm:t>
        <a:bodyPr/>
        <a:lstStyle/>
        <a:p>
          <a:endParaRPr lang="en-US"/>
        </a:p>
      </dgm:t>
    </dgm:pt>
    <dgm:pt modelId="{AE9FD6D0-ED2F-4FA5-A4AD-40AA662CFC44}" type="pres">
      <dgm:prSet presAssocID="{D7754434-420E-4A40-B3ED-70595E8A00AF}" presName="diagram" presStyleCnt="0">
        <dgm:presLayoutVars>
          <dgm:dir/>
          <dgm:resizeHandles val="exact"/>
        </dgm:presLayoutVars>
      </dgm:prSet>
      <dgm:spPr/>
    </dgm:pt>
    <dgm:pt modelId="{5B585920-345C-4D3C-B6A9-55BA6EC7D5DE}" type="pres">
      <dgm:prSet presAssocID="{42268E67-F35F-4EA9-BA63-0D4E8628549C}" presName="node" presStyleLbl="node1" presStyleIdx="0" presStyleCnt="3">
        <dgm:presLayoutVars>
          <dgm:bulletEnabled val="1"/>
        </dgm:presLayoutVars>
      </dgm:prSet>
      <dgm:spPr/>
    </dgm:pt>
    <dgm:pt modelId="{E0AC87F3-FFE9-4D14-84DD-A815091F5D56}" type="pres">
      <dgm:prSet presAssocID="{1554E7F2-3858-4139-B193-2150213560F9}" presName="sibTrans" presStyleLbl="sibTrans2D1" presStyleIdx="0" presStyleCnt="2"/>
      <dgm:spPr/>
    </dgm:pt>
    <dgm:pt modelId="{D85B2C5C-CA19-46DE-81A1-4BE3BC04FD81}" type="pres">
      <dgm:prSet presAssocID="{1554E7F2-3858-4139-B193-2150213560F9}" presName="connectorText" presStyleLbl="sibTrans2D1" presStyleIdx="0" presStyleCnt="2"/>
      <dgm:spPr/>
    </dgm:pt>
    <dgm:pt modelId="{6C1CF24B-7357-4280-94FA-0C85AA2CC4FF}" type="pres">
      <dgm:prSet presAssocID="{1D6EEC36-002A-4805-9391-809ABE7780B6}" presName="node" presStyleLbl="node1" presStyleIdx="1" presStyleCnt="3">
        <dgm:presLayoutVars>
          <dgm:bulletEnabled val="1"/>
        </dgm:presLayoutVars>
      </dgm:prSet>
      <dgm:spPr/>
    </dgm:pt>
    <dgm:pt modelId="{B266DB13-17B2-4DAA-A30B-C7C6300E866B}" type="pres">
      <dgm:prSet presAssocID="{8645C64F-58A5-4F39-8E25-62C02B634036}" presName="sibTrans" presStyleLbl="sibTrans2D1" presStyleIdx="1" presStyleCnt="2"/>
      <dgm:spPr/>
    </dgm:pt>
    <dgm:pt modelId="{6C211858-8787-44F8-B555-F85F85CF8052}" type="pres">
      <dgm:prSet presAssocID="{8645C64F-58A5-4F39-8E25-62C02B634036}" presName="connectorText" presStyleLbl="sibTrans2D1" presStyleIdx="1" presStyleCnt="2"/>
      <dgm:spPr/>
    </dgm:pt>
    <dgm:pt modelId="{545BFD92-2EAC-49A3-A527-1AA4CF35D51F}" type="pres">
      <dgm:prSet presAssocID="{748D004C-78F8-4DC1-BE36-F1B658295ACA}" presName="node" presStyleLbl="node1" presStyleIdx="2" presStyleCnt="3">
        <dgm:presLayoutVars>
          <dgm:bulletEnabled val="1"/>
        </dgm:presLayoutVars>
      </dgm:prSet>
      <dgm:spPr/>
    </dgm:pt>
  </dgm:ptLst>
  <dgm:cxnLst>
    <dgm:cxn modelId="{E1BEAA0B-02C6-4BBF-B1EC-0AEFFA27A1B1}" type="presOf" srcId="{42268E67-F35F-4EA9-BA63-0D4E8628549C}" destId="{5B585920-345C-4D3C-B6A9-55BA6EC7D5DE}" srcOrd="0" destOrd="0" presId="urn:microsoft.com/office/officeart/2005/8/layout/process5"/>
    <dgm:cxn modelId="{946F094F-740A-4EB3-B06B-1C4D8995C2BD}" srcId="{D7754434-420E-4A40-B3ED-70595E8A00AF}" destId="{748D004C-78F8-4DC1-BE36-F1B658295ACA}" srcOrd="2" destOrd="0" parTransId="{FE605978-8A3E-4249-96AB-E87B536B122D}" sibTransId="{DFFBA768-C139-4684-ACF5-5483D2FD8824}"/>
    <dgm:cxn modelId="{93422373-655E-46FC-8CC0-F61267D28F4C}" type="presOf" srcId="{8645C64F-58A5-4F39-8E25-62C02B634036}" destId="{B266DB13-17B2-4DAA-A30B-C7C6300E866B}" srcOrd="0" destOrd="0" presId="urn:microsoft.com/office/officeart/2005/8/layout/process5"/>
    <dgm:cxn modelId="{DFC6CA81-CC1C-4EE9-AF51-E8DE047C699F}" srcId="{D7754434-420E-4A40-B3ED-70595E8A00AF}" destId="{1D6EEC36-002A-4805-9391-809ABE7780B6}" srcOrd="1" destOrd="0" parTransId="{D1F6EE58-C134-46F4-B6A2-34A60583AA78}" sibTransId="{8645C64F-58A5-4F39-8E25-62C02B634036}"/>
    <dgm:cxn modelId="{4D168982-E31F-4701-8D45-E8CCACAAFA5C}" type="presOf" srcId="{D7754434-420E-4A40-B3ED-70595E8A00AF}" destId="{AE9FD6D0-ED2F-4FA5-A4AD-40AA662CFC44}" srcOrd="0" destOrd="0" presId="urn:microsoft.com/office/officeart/2005/8/layout/process5"/>
    <dgm:cxn modelId="{F4946785-E233-470C-B543-E0078ED1D5EE}" type="presOf" srcId="{1554E7F2-3858-4139-B193-2150213560F9}" destId="{D85B2C5C-CA19-46DE-81A1-4BE3BC04FD81}" srcOrd="1" destOrd="0" presId="urn:microsoft.com/office/officeart/2005/8/layout/process5"/>
    <dgm:cxn modelId="{4C66F9A4-F3E8-4D64-9DE0-7596D73EA7DA}" srcId="{D7754434-420E-4A40-B3ED-70595E8A00AF}" destId="{42268E67-F35F-4EA9-BA63-0D4E8628549C}" srcOrd="0" destOrd="0" parTransId="{36CD3952-EC84-4F2A-989C-F1E1A80E86F7}" sibTransId="{1554E7F2-3858-4139-B193-2150213560F9}"/>
    <dgm:cxn modelId="{A1FB4AA8-C895-4339-B036-7A375960608A}" type="presOf" srcId="{1D6EEC36-002A-4805-9391-809ABE7780B6}" destId="{6C1CF24B-7357-4280-94FA-0C85AA2CC4FF}" srcOrd="0" destOrd="0" presId="urn:microsoft.com/office/officeart/2005/8/layout/process5"/>
    <dgm:cxn modelId="{82EDE2DB-B12C-4F33-89A9-CE2443652A48}" type="presOf" srcId="{8645C64F-58A5-4F39-8E25-62C02B634036}" destId="{6C211858-8787-44F8-B555-F85F85CF8052}" srcOrd="1" destOrd="0" presId="urn:microsoft.com/office/officeart/2005/8/layout/process5"/>
    <dgm:cxn modelId="{191B06E6-71E5-4BF3-8C32-07606AC365FA}" type="presOf" srcId="{1554E7F2-3858-4139-B193-2150213560F9}" destId="{E0AC87F3-FFE9-4D14-84DD-A815091F5D56}" srcOrd="0" destOrd="0" presId="urn:microsoft.com/office/officeart/2005/8/layout/process5"/>
    <dgm:cxn modelId="{A50AEEF2-F6B6-48AC-8207-1D7C5D97F429}" type="presOf" srcId="{748D004C-78F8-4DC1-BE36-F1B658295ACA}" destId="{545BFD92-2EAC-49A3-A527-1AA4CF35D51F}" srcOrd="0" destOrd="0" presId="urn:microsoft.com/office/officeart/2005/8/layout/process5"/>
    <dgm:cxn modelId="{A6E8CB0F-ED4E-4154-8834-DFDB876D3FF2}" type="presParOf" srcId="{AE9FD6D0-ED2F-4FA5-A4AD-40AA662CFC44}" destId="{5B585920-345C-4D3C-B6A9-55BA6EC7D5DE}" srcOrd="0" destOrd="0" presId="urn:microsoft.com/office/officeart/2005/8/layout/process5"/>
    <dgm:cxn modelId="{E414C002-8B34-4D2F-91BB-B2EE60D025CF}" type="presParOf" srcId="{AE9FD6D0-ED2F-4FA5-A4AD-40AA662CFC44}" destId="{E0AC87F3-FFE9-4D14-84DD-A815091F5D56}" srcOrd="1" destOrd="0" presId="urn:microsoft.com/office/officeart/2005/8/layout/process5"/>
    <dgm:cxn modelId="{F2A249B5-D58A-4C40-B960-E64D4579F204}" type="presParOf" srcId="{E0AC87F3-FFE9-4D14-84DD-A815091F5D56}" destId="{D85B2C5C-CA19-46DE-81A1-4BE3BC04FD81}" srcOrd="0" destOrd="0" presId="urn:microsoft.com/office/officeart/2005/8/layout/process5"/>
    <dgm:cxn modelId="{AA2EA825-13A0-4DCB-89DB-F08270041E64}" type="presParOf" srcId="{AE9FD6D0-ED2F-4FA5-A4AD-40AA662CFC44}" destId="{6C1CF24B-7357-4280-94FA-0C85AA2CC4FF}" srcOrd="2" destOrd="0" presId="urn:microsoft.com/office/officeart/2005/8/layout/process5"/>
    <dgm:cxn modelId="{DAA85D5A-96C9-423D-8C33-6A28B7BDBD47}" type="presParOf" srcId="{AE9FD6D0-ED2F-4FA5-A4AD-40AA662CFC44}" destId="{B266DB13-17B2-4DAA-A30B-C7C6300E866B}" srcOrd="3" destOrd="0" presId="urn:microsoft.com/office/officeart/2005/8/layout/process5"/>
    <dgm:cxn modelId="{D26B6606-FFC3-4D94-821E-8D044F015EA7}" type="presParOf" srcId="{B266DB13-17B2-4DAA-A30B-C7C6300E866B}" destId="{6C211858-8787-44F8-B555-F85F85CF8052}" srcOrd="0" destOrd="0" presId="urn:microsoft.com/office/officeart/2005/8/layout/process5"/>
    <dgm:cxn modelId="{072EAFFD-8A57-4021-8987-4B17CD89B303}" type="presParOf" srcId="{AE9FD6D0-ED2F-4FA5-A4AD-40AA662CFC44}" destId="{545BFD92-2EAC-49A3-A527-1AA4CF35D51F}"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DD871F-C9AB-49AD-9F2A-ACA3F296E1C8}"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5BA108A-25BB-442A-B333-A8384A35A413}">
      <dgm:prSet/>
      <dgm:spPr/>
      <dgm:t>
        <a:bodyPr/>
        <a:lstStyle/>
        <a:p>
          <a:pPr>
            <a:lnSpc>
              <a:spcPct val="100000"/>
            </a:lnSpc>
          </a:pPr>
          <a:r>
            <a:rPr lang="en-US" b="1" dirty="0"/>
            <a:t>Node Feature: </a:t>
          </a:r>
          <a:br>
            <a:rPr lang="en-US" b="1" dirty="0"/>
          </a:br>
          <a:r>
            <a:rPr lang="en-US" dirty="0"/>
            <a:t>Represents various attributes associated with the node, such as metrics or characteristics that describe its properties and behavior within the graph.</a:t>
          </a:r>
        </a:p>
      </dgm:t>
    </dgm:pt>
    <dgm:pt modelId="{59E8C430-3A59-4DB7-A685-C6A9BCB6643F}" type="parTrans" cxnId="{C0F4F5C7-3219-464B-8608-6B973E99261C}">
      <dgm:prSet/>
      <dgm:spPr/>
      <dgm:t>
        <a:bodyPr/>
        <a:lstStyle/>
        <a:p>
          <a:endParaRPr lang="en-US"/>
        </a:p>
      </dgm:t>
    </dgm:pt>
    <dgm:pt modelId="{30A1D225-32B7-4455-B376-B31F69B07A11}" type="sibTrans" cxnId="{C0F4F5C7-3219-464B-8608-6B973E99261C}">
      <dgm:prSet phldrT="1" phldr="0"/>
      <dgm:spPr/>
      <dgm:t>
        <a:bodyPr/>
        <a:lstStyle/>
        <a:p>
          <a:endParaRPr lang="en-US"/>
        </a:p>
      </dgm:t>
    </dgm:pt>
    <dgm:pt modelId="{F1D8B91D-6FDD-4086-818F-31F04095B7AF}">
      <dgm:prSet/>
      <dgm:spPr/>
      <dgm:t>
        <a:bodyPr/>
        <a:lstStyle/>
        <a:p>
          <a:pPr>
            <a:lnSpc>
              <a:spcPct val="100000"/>
            </a:lnSpc>
          </a:pPr>
          <a:r>
            <a:rPr lang="en-US" b="1"/>
            <a:t>Node Timestamp</a:t>
          </a:r>
          <a:r>
            <a:rPr lang="en-US"/>
            <a:t>:</a:t>
          </a:r>
          <a:br>
            <a:rPr lang="en-US"/>
          </a:br>
          <a:r>
            <a:rPr lang="en-US"/>
            <a:t> A temporal marker indicating when a specific event or interaction involving the node occurred, crucial for analyzing the temporal dynamics of the network.</a:t>
          </a:r>
        </a:p>
      </dgm:t>
    </dgm:pt>
    <dgm:pt modelId="{75986C35-2D65-4D59-96C3-1636B8BB0830}" type="parTrans" cxnId="{D86B2417-B976-4DB2-8C31-34FD195C41AC}">
      <dgm:prSet/>
      <dgm:spPr/>
      <dgm:t>
        <a:bodyPr/>
        <a:lstStyle/>
        <a:p>
          <a:endParaRPr lang="en-US"/>
        </a:p>
      </dgm:t>
    </dgm:pt>
    <dgm:pt modelId="{0EF2C74F-4E4B-4991-9A74-DA0BE7495AD4}" type="sibTrans" cxnId="{D86B2417-B976-4DB2-8C31-34FD195C41AC}">
      <dgm:prSet phldrT="2" phldr="0"/>
      <dgm:spPr/>
      <dgm:t>
        <a:bodyPr/>
        <a:lstStyle/>
        <a:p>
          <a:endParaRPr lang="en-US"/>
        </a:p>
      </dgm:t>
    </dgm:pt>
    <dgm:pt modelId="{C80670AA-408F-461C-B956-916EF301B9C5}">
      <dgm:prSet/>
      <dgm:spPr/>
      <dgm:t>
        <a:bodyPr/>
        <a:lstStyle/>
        <a:p>
          <a:pPr>
            <a:lnSpc>
              <a:spcPct val="100000"/>
            </a:lnSpc>
          </a:pPr>
          <a:r>
            <a:rPr lang="pl-PL" b="1"/>
            <a:t>Feature Normalization</a:t>
          </a:r>
          <a:r>
            <a:rPr lang="en-US" b="1"/>
            <a:t>:</a:t>
          </a:r>
          <a:br>
            <a:rPr lang="en-US" b="1"/>
          </a:br>
          <a:r>
            <a:rPr lang="en-US" b="1"/>
            <a:t> </a:t>
          </a:r>
          <a:r>
            <a:rPr lang="en-US" b="0"/>
            <a:t>Node </a:t>
          </a:r>
          <a:r>
            <a:rPr lang="en-US"/>
            <a:t>features were normalized to maintain consistent scaling.</a:t>
          </a:r>
        </a:p>
      </dgm:t>
    </dgm:pt>
    <dgm:pt modelId="{D2268D29-B2E8-4FEA-8BE1-75B717A56366}" type="parTrans" cxnId="{CEC7FE7F-B6BB-4A30-86F4-C42179FA721C}">
      <dgm:prSet/>
      <dgm:spPr/>
      <dgm:t>
        <a:bodyPr/>
        <a:lstStyle/>
        <a:p>
          <a:endParaRPr lang="en-US"/>
        </a:p>
      </dgm:t>
    </dgm:pt>
    <dgm:pt modelId="{0EAA3FAE-A0B0-454F-9A4A-E158C357B9B4}" type="sibTrans" cxnId="{CEC7FE7F-B6BB-4A30-86F4-C42179FA721C}">
      <dgm:prSet phldrT="3" phldr="0"/>
      <dgm:spPr/>
      <dgm:t>
        <a:bodyPr/>
        <a:lstStyle/>
        <a:p>
          <a:endParaRPr lang="en-US"/>
        </a:p>
      </dgm:t>
    </dgm:pt>
    <dgm:pt modelId="{7126D432-58AE-4F1C-87E6-86BCF8E1DB2C}">
      <dgm:prSet/>
      <dgm:spPr/>
      <dgm:t>
        <a:bodyPr/>
        <a:lstStyle/>
        <a:p>
          <a:pPr>
            <a:lnSpc>
              <a:spcPct val="100000"/>
            </a:lnSpc>
          </a:pPr>
          <a:r>
            <a:rPr lang="en-US" b="1"/>
            <a:t>Pre </a:t>
          </a:r>
          <a:r>
            <a:rPr lang="pl-PL" b="1"/>
            <a:t>Graph Construction</a:t>
          </a:r>
          <a:r>
            <a:rPr lang="en-US" b="1"/>
            <a:t>: </a:t>
          </a:r>
          <a:br>
            <a:rPr lang="en-US" b="1"/>
          </a:br>
          <a:r>
            <a:rPr lang="en-US"/>
            <a:t>The dataset was transformed into an adjacent matrix format, allowing the model to effectively capture relationships between nodes.</a:t>
          </a:r>
        </a:p>
      </dgm:t>
    </dgm:pt>
    <dgm:pt modelId="{E3AC1C14-6322-41DC-8E29-65B5C0F25153}" type="parTrans" cxnId="{54053B90-9949-4E25-9809-61C65ED7B630}">
      <dgm:prSet/>
      <dgm:spPr/>
      <dgm:t>
        <a:bodyPr/>
        <a:lstStyle/>
        <a:p>
          <a:endParaRPr lang="en-US"/>
        </a:p>
      </dgm:t>
    </dgm:pt>
    <dgm:pt modelId="{9022C4D0-3E2C-46ED-84F8-EB4C368E8DDF}" type="sibTrans" cxnId="{54053B90-9949-4E25-9809-61C65ED7B630}">
      <dgm:prSet phldrT="4" phldr="0"/>
      <dgm:spPr/>
      <dgm:t>
        <a:bodyPr/>
        <a:lstStyle/>
        <a:p>
          <a:endParaRPr lang="en-US"/>
        </a:p>
      </dgm:t>
    </dgm:pt>
    <dgm:pt modelId="{D8A6DE03-F491-4336-9353-27209CEBC3EC}" type="pres">
      <dgm:prSet presAssocID="{47DD871F-C9AB-49AD-9F2A-ACA3F296E1C8}" presName="root" presStyleCnt="0">
        <dgm:presLayoutVars>
          <dgm:dir/>
          <dgm:resizeHandles val="exact"/>
        </dgm:presLayoutVars>
      </dgm:prSet>
      <dgm:spPr/>
    </dgm:pt>
    <dgm:pt modelId="{9281314B-539D-41D3-B782-2049D04EADF7}" type="pres">
      <dgm:prSet presAssocID="{55BA108A-25BB-442A-B333-A8384A35A413}" presName="compNode" presStyleCnt="0"/>
      <dgm:spPr/>
    </dgm:pt>
    <dgm:pt modelId="{982B9AD8-D41B-4187-8062-17BB765AE2B9}" type="pres">
      <dgm:prSet presAssocID="{55BA108A-25BB-442A-B333-A8384A35A413}" presName="bgRect" presStyleLbl="bgShp" presStyleIdx="0" presStyleCnt="4"/>
      <dgm:spPr/>
    </dgm:pt>
    <dgm:pt modelId="{4098A9A1-7705-4F99-8351-C6396B295DD0}" type="pres">
      <dgm:prSet presAssocID="{55BA108A-25BB-442A-B333-A8384A35A41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מנותק"/>
        </a:ext>
      </dgm:extLst>
    </dgm:pt>
    <dgm:pt modelId="{BFADBEB3-C466-49DF-97DC-BEC7E4E68DEB}" type="pres">
      <dgm:prSet presAssocID="{55BA108A-25BB-442A-B333-A8384A35A413}" presName="spaceRect" presStyleCnt="0"/>
      <dgm:spPr/>
    </dgm:pt>
    <dgm:pt modelId="{B61F861C-EED1-439F-84D6-1D9D0D5C30AA}" type="pres">
      <dgm:prSet presAssocID="{55BA108A-25BB-442A-B333-A8384A35A413}" presName="parTx" presStyleLbl="revTx" presStyleIdx="0" presStyleCnt="4">
        <dgm:presLayoutVars>
          <dgm:chMax val="0"/>
          <dgm:chPref val="0"/>
        </dgm:presLayoutVars>
      </dgm:prSet>
      <dgm:spPr/>
    </dgm:pt>
    <dgm:pt modelId="{3F863912-00F8-4626-84D8-A43DCE9A7F68}" type="pres">
      <dgm:prSet presAssocID="{30A1D225-32B7-4455-B376-B31F69B07A11}" presName="sibTrans" presStyleCnt="0"/>
      <dgm:spPr/>
    </dgm:pt>
    <dgm:pt modelId="{DBC34BCA-98CB-4FA7-BBEC-CDB773522256}" type="pres">
      <dgm:prSet presAssocID="{F1D8B91D-6FDD-4086-818F-31F04095B7AF}" presName="compNode" presStyleCnt="0"/>
      <dgm:spPr/>
    </dgm:pt>
    <dgm:pt modelId="{48566324-6261-4770-9772-3A39D2B986E9}" type="pres">
      <dgm:prSet presAssocID="{F1D8B91D-6FDD-4086-818F-31F04095B7AF}" presName="bgRect" presStyleLbl="bgShp" presStyleIdx="1" presStyleCnt="4"/>
      <dgm:spPr/>
    </dgm:pt>
    <dgm:pt modelId="{9ED3C900-C324-42F4-9595-9C8AFED8C9F7}" type="pres">
      <dgm:prSet presAssocID="{F1D8B91D-6FDD-4086-818F-31F04095B7A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מעבד"/>
        </a:ext>
      </dgm:extLst>
    </dgm:pt>
    <dgm:pt modelId="{11E4991A-100B-4387-9EB2-B0E8B91A3FF9}" type="pres">
      <dgm:prSet presAssocID="{F1D8B91D-6FDD-4086-818F-31F04095B7AF}" presName="spaceRect" presStyleCnt="0"/>
      <dgm:spPr/>
    </dgm:pt>
    <dgm:pt modelId="{FE83D4AB-900A-43F3-8719-3D0BDC3AEAF5}" type="pres">
      <dgm:prSet presAssocID="{F1D8B91D-6FDD-4086-818F-31F04095B7AF}" presName="parTx" presStyleLbl="revTx" presStyleIdx="1" presStyleCnt="4">
        <dgm:presLayoutVars>
          <dgm:chMax val="0"/>
          <dgm:chPref val="0"/>
        </dgm:presLayoutVars>
      </dgm:prSet>
      <dgm:spPr/>
    </dgm:pt>
    <dgm:pt modelId="{FEFC326B-695D-47F6-B148-ED8948D48CA9}" type="pres">
      <dgm:prSet presAssocID="{0EF2C74F-4E4B-4991-9A74-DA0BE7495AD4}" presName="sibTrans" presStyleCnt="0"/>
      <dgm:spPr/>
    </dgm:pt>
    <dgm:pt modelId="{B92114B8-5A5B-44A8-9C8E-6671E6248F94}" type="pres">
      <dgm:prSet presAssocID="{C80670AA-408F-461C-B956-916EF301B9C5}" presName="compNode" presStyleCnt="0"/>
      <dgm:spPr/>
    </dgm:pt>
    <dgm:pt modelId="{4899DC64-F7F4-45B9-AC55-9042FC364680}" type="pres">
      <dgm:prSet presAssocID="{C80670AA-408F-461C-B956-916EF301B9C5}" presName="bgRect" presStyleLbl="bgShp" presStyleIdx="2" presStyleCnt="4"/>
      <dgm:spPr/>
    </dgm:pt>
    <dgm:pt modelId="{A30CCAA7-13DE-4E25-8FC1-1AC0AE680630}" type="pres">
      <dgm:prSet presAssocID="{C80670AA-408F-461C-B956-916EF301B9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מסד נתונים"/>
        </a:ext>
      </dgm:extLst>
    </dgm:pt>
    <dgm:pt modelId="{A865C97D-FC44-479A-B7B4-BFEDE7AB6ABA}" type="pres">
      <dgm:prSet presAssocID="{C80670AA-408F-461C-B956-916EF301B9C5}" presName="spaceRect" presStyleCnt="0"/>
      <dgm:spPr/>
    </dgm:pt>
    <dgm:pt modelId="{6E453389-E4FE-419C-8E06-11F6895B9355}" type="pres">
      <dgm:prSet presAssocID="{C80670AA-408F-461C-B956-916EF301B9C5}" presName="parTx" presStyleLbl="revTx" presStyleIdx="2" presStyleCnt="4">
        <dgm:presLayoutVars>
          <dgm:chMax val="0"/>
          <dgm:chPref val="0"/>
        </dgm:presLayoutVars>
      </dgm:prSet>
      <dgm:spPr/>
    </dgm:pt>
    <dgm:pt modelId="{985EA3FD-5C8A-4B90-BC82-5464DDCAFD97}" type="pres">
      <dgm:prSet presAssocID="{0EAA3FAE-A0B0-454F-9A4A-E158C357B9B4}" presName="sibTrans" presStyleCnt="0"/>
      <dgm:spPr/>
    </dgm:pt>
    <dgm:pt modelId="{24EC0C32-A081-4489-9CAA-ED8399F0DD97}" type="pres">
      <dgm:prSet presAssocID="{7126D432-58AE-4F1C-87E6-86BCF8E1DB2C}" presName="compNode" presStyleCnt="0"/>
      <dgm:spPr/>
    </dgm:pt>
    <dgm:pt modelId="{EDF9F977-9BD5-40FD-908A-3F6DF9E035E8}" type="pres">
      <dgm:prSet presAssocID="{7126D432-58AE-4F1C-87E6-86BCF8E1DB2C}" presName="bgRect" presStyleLbl="bgShp" presStyleIdx="3" presStyleCnt="4"/>
      <dgm:spPr/>
    </dgm:pt>
    <dgm:pt modelId="{8904003D-1E90-46EF-BA92-78074B39A432}" type="pres">
      <dgm:prSet presAssocID="{7126D432-58AE-4F1C-87E6-86BCF8E1DB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תרשים זרימה"/>
        </a:ext>
      </dgm:extLst>
    </dgm:pt>
    <dgm:pt modelId="{45D01F53-7F8D-4EB4-B7B8-CC0FEE294280}" type="pres">
      <dgm:prSet presAssocID="{7126D432-58AE-4F1C-87E6-86BCF8E1DB2C}" presName="spaceRect" presStyleCnt="0"/>
      <dgm:spPr/>
    </dgm:pt>
    <dgm:pt modelId="{D8224F16-FEC7-4CD5-BE49-D01D49B55D7A}" type="pres">
      <dgm:prSet presAssocID="{7126D432-58AE-4F1C-87E6-86BCF8E1DB2C}" presName="parTx" presStyleLbl="revTx" presStyleIdx="3" presStyleCnt="4">
        <dgm:presLayoutVars>
          <dgm:chMax val="0"/>
          <dgm:chPref val="0"/>
        </dgm:presLayoutVars>
      </dgm:prSet>
      <dgm:spPr/>
    </dgm:pt>
  </dgm:ptLst>
  <dgm:cxnLst>
    <dgm:cxn modelId="{D86B2417-B976-4DB2-8C31-34FD195C41AC}" srcId="{47DD871F-C9AB-49AD-9F2A-ACA3F296E1C8}" destId="{F1D8B91D-6FDD-4086-818F-31F04095B7AF}" srcOrd="1" destOrd="0" parTransId="{75986C35-2D65-4D59-96C3-1636B8BB0830}" sibTransId="{0EF2C74F-4E4B-4991-9A74-DA0BE7495AD4}"/>
    <dgm:cxn modelId="{51973173-2F0A-4B5B-AC89-4FEB413A99C1}" type="presOf" srcId="{55BA108A-25BB-442A-B333-A8384A35A413}" destId="{B61F861C-EED1-439F-84D6-1D9D0D5C30AA}" srcOrd="0" destOrd="0" presId="urn:microsoft.com/office/officeart/2018/2/layout/IconVerticalSolidList"/>
    <dgm:cxn modelId="{9BFC537C-FA25-4126-B419-43B47A88AF91}" type="presOf" srcId="{C80670AA-408F-461C-B956-916EF301B9C5}" destId="{6E453389-E4FE-419C-8E06-11F6895B9355}" srcOrd="0" destOrd="0" presId="urn:microsoft.com/office/officeart/2018/2/layout/IconVerticalSolidList"/>
    <dgm:cxn modelId="{CEC7FE7F-B6BB-4A30-86F4-C42179FA721C}" srcId="{47DD871F-C9AB-49AD-9F2A-ACA3F296E1C8}" destId="{C80670AA-408F-461C-B956-916EF301B9C5}" srcOrd="2" destOrd="0" parTransId="{D2268D29-B2E8-4FEA-8BE1-75B717A56366}" sibTransId="{0EAA3FAE-A0B0-454F-9A4A-E158C357B9B4}"/>
    <dgm:cxn modelId="{54053B90-9949-4E25-9809-61C65ED7B630}" srcId="{47DD871F-C9AB-49AD-9F2A-ACA3F296E1C8}" destId="{7126D432-58AE-4F1C-87E6-86BCF8E1DB2C}" srcOrd="3" destOrd="0" parTransId="{E3AC1C14-6322-41DC-8E29-65B5C0F25153}" sibTransId="{9022C4D0-3E2C-46ED-84F8-EB4C368E8DDF}"/>
    <dgm:cxn modelId="{FBC103AB-D227-4CE4-B355-ACEA28A6322A}" type="presOf" srcId="{47DD871F-C9AB-49AD-9F2A-ACA3F296E1C8}" destId="{D8A6DE03-F491-4336-9353-27209CEBC3EC}" srcOrd="0" destOrd="0" presId="urn:microsoft.com/office/officeart/2018/2/layout/IconVerticalSolidList"/>
    <dgm:cxn modelId="{F8CD81C1-5123-43AA-89CA-34C6AAF6BE41}" type="presOf" srcId="{F1D8B91D-6FDD-4086-818F-31F04095B7AF}" destId="{FE83D4AB-900A-43F3-8719-3D0BDC3AEAF5}" srcOrd="0" destOrd="0" presId="urn:microsoft.com/office/officeart/2018/2/layout/IconVerticalSolidList"/>
    <dgm:cxn modelId="{C0F4F5C7-3219-464B-8608-6B973E99261C}" srcId="{47DD871F-C9AB-49AD-9F2A-ACA3F296E1C8}" destId="{55BA108A-25BB-442A-B333-A8384A35A413}" srcOrd="0" destOrd="0" parTransId="{59E8C430-3A59-4DB7-A685-C6A9BCB6643F}" sibTransId="{30A1D225-32B7-4455-B376-B31F69B07A11}"/>
    <dgm:cxn modelId="{C1AAB8F4-E091-495A-B4B8-E0DE42A76D2A}" type="presOf" srcId="{7126D432-58AE-4F1C-87E6-86BCF8E1DB2C}" destId="{D8224F16-FEC7-4CD5-BE49-D01D49B55D7A}" srcOrd="0" destOrd="0" presId="urn:microsoft.com/office/officeart/2018/2/layout/IconVerticalSolidList"/>
    <dgm:cxn modelId="{7339EF08-A085-47BD-9F13-EA6CFF61220D}" type="presParOf" srcId="{D8A6DE03-F491-4336-9353-27209CEBC3EC}" destId="{9281314B-539D-41D3-B782-2049D04EADF7}" srcOrd="0" destOrd="0" presId="urn:microsoft.com/office/officeart/2018/2/layout/IconVerticalSolidList"/>
    <dgm:cxn modelId="{4B9EB54B-129A-4509-AA9B-B89AF527FCC6}" type="presParOf" srcId="{9281314B-539D-41D3-B782-2049D04EADF7}" destId="{982B9AD8-D41B-4187-8062-17BB765AE2B9}" srcOrd="0" destOrd="0" presId="urn:microsoft.com/office/officeart/2018/2/layout/IconVerticalSolidList"/>
    <dgm:cxn modelId="{00D0ABBD-4716-45B9-8798-4D4203B8890B}" type="presParOf" srcId="{9281314B-539D-41D3-B782-2049D04EADF7}" destId="{4098A9A1-7705-4F99-8351-C6396B295DD0}" srcOrd="1" destOrd="0" presId="urn:microsoft.com/office/officeart/2018/2/layout/IconVerticalSolidList"/>
    <dgm:cxn modelId="{B8AF6F5D-E2CC-4103-987E-353282CF9894}" type="presParOf" srcId="{9281314B-539D-41D3-B782-2049D04EADF7}" destId="{BFADBEB3-C466-49DF-97DC-BEC7E4E68DEB}" srcOrd="2" destOrd="0" presId="urn:microsoft.com/office/officeart/2018/2/layout/IconVerticalSolidList"/>
    <dgm:cxn modelId="{F20DBB29-44A2-4792-AF8F-0C30609C79A8}" type="presParOf" srcId="{9281314B-539D-41D3-B782-2049D04EADF7}" destId="{B61F861C-EED1-439F-84D6-1D9D0D5C30AA}" srcOrd="3" destOrd="0" presId="urn:microsoft.com/office/officeart/2018/2/layout/IconVerticalSolidList"/>
    <dgm:cxn modelId="{878369ED-E749-4F8A-BCCA-5EAB402854DC}" type="presParOf" srcId="{D8A6DE03-F491-4336-9353-27209CEBC3EC}" destId="{3F863912-00F8-4626-84D8-A43DCE9A7F68}" srcOrd="1" destOrd="0" presId="urn:microsoft.com/office/officeart/2018/2/layout/IconVerticalSolidList"/>
    <dgm:cxn modelId="{9AD23D59-06FC-453A-9704-55C79F2CC80C}" type="presParOf" srcId="{D8A6DE03-F491-4336-9353-27209CEBC3EC}" destId="{DBC34BCA-98CB-4FA7-BBEC-CDB773522256}" srcOrd="2" destOrd="0" presId="urn:microsoft.com/office/officeart/2018/2/layout/IconVerticalSolidList"/>
    <dgm:cxn modelId="{FFD3FC8D-84DB-4138-9059-ABD44BE24654}" type="presParOf" srcId="{DBC34BCA-98CB-4FA7-BBEC-CDB773522256}" destId="{48566324-6261-4770-9772-3A39D2B986E9}" srcOrd="0" destOrd="0" presId="urn:microsoft.com/office/officeart/2018/2/layout/IconVerticalSolidList"/>
    <dgm:cxn modelId="{A8A8E41E-67E7-4797-9BFD-6466874B793B}" type="presParOf" srcId="{DBC34BCA-98CB-4FA7-BBEC-CDB773522256}" destId="{9ED3C900-C324-42F4-9595-9C8AFED8C9F7}" srcOrd="1" destOrd="0" presId="urn:microsoft.com/office/officeart/2018/2/layout/IconVerticalSolidList"/>
    <dgm:cxn modelId="{8E17438A-F8B3-4C60-AA75-C4C6D8A094FA}" type="presParOf" srcId="{DBC34BCA-98CB-4FA7-BBEC-CDB773522256}" destId="{11E4991A-100B-4387-9EB2-B0E8B91A3FF9}" srcOrd="2" destOrd="0" presId="urn:microsoft.com/office/officeart/2018/2/layout/IconVerticalSolidList"/>
    <dgm:cxn modelId="{DB3FCF78-3CD0-446B-B978-932AF1007AA0}" type="presParOf" srcId="{DBC34BCA-98CB-4FA7-BBEC-CDB773522256}" destId="{FE83D4AB-900A-43F3-8719-3D0BDC3AEAF5}" srcOrd="3" destOrd="0" presId="urn:microsoft.com/office/officeart/2018/2/layout/IconVerticalSolidList"/>
    <dgm:cxn modelId="{A4FE094E-727E-470A-A8B6-C6BBF4171477}" type="presParOf" srcId="{D8A6DE03-F491-4336-9353-27209CEBC3EC}" destId="{FEFC326B-695D-47F6-B148-ED8948D48CA9}" srcOrd="3" destOrd="0" presId="urn:microsoft.com/office/officeart/2018/2/layout/IconVerticalSolidList"/>
    <dgm:cxn modelId="{5746B4E9-0A44-42F5-ADC9-AB4D8FAF9A58}" type="presParOf" srcId="{D8A6DE03-F491-4336-9353-27209CEBC3EC}" destId="{B92114B8-5A5B-44A8-9C8E-6671E6248F94}" srcOrd="4" destOrd="0" presId="urn:microsoft.com/office/officeart/2018/2/layout/IconVerticalSolidList"/>
    <dgm:cxn modelId="{6DA0681D-5CD5-4527-8811-A6200484CFE5}" type="presParOf" srcId="{B92114B8-5A5B-44A8-9C8E-6671E6248F94}" destId="{4899DC64-F7F4-45B9-AC55-9042FC364680}" srcOrd="0" destOrd="0" presId="urn:microsoft.com/office/officeart/2018/2/layout/IconVerticalSolidList"/>
    <dgm:cxn modelId="{65E318E9-530B-4F71-8F8D-582671265941}" type="presParOf" srcId="{B92114B8-5A5B-44A8-9C8E-6671E6248F94}" destId="{A30CCAA7-13DE-4E25-8FC1-1AC0AE680630}" srcOrd="1" destOrd="0" presId="urn:microsoft.com/office/officeart/2018/2/layout/IconVerticalSolidList"/>
    <dgm:cxn modelId="{36DDC90A-8B17-49DD-BE95-2DD7BB6C6803}" type="presParOf" srcId="{B92114B8-5A5B-44A8-9C8E-6671E6248F94}" destId="{A865C97D-FC44-479A-B7B4-BFEDE7AB6ABA}" srcOrd="2" destOrd="0" presId="urn:microsoft.com/office/officeart/2018/2/layout/IconVerticalSolidList"/>
    <dgm:cxn modelId="{979C6BE2-DFD1-4807-A23F-9780B786FF10}" type="presParOf" srcId="{B92114B8-5A5B-44A8-9C8E-6671E6248F94}" destId="{6E453389-E4FE-419C-8E06-11F6895B9355}" srcOrd="3" destOrd="0" presId="urn:microsoft.com/office/officeart/2018/2/layout/IconVerticalSolidList"/>
    <dgm:cxn modelId="{3537B7E1-D9E9-4704-9B25-AEF5E44BF000}" type="presParOf" srcId="{D8A6DE03-F491-4336-9353-27209CEBC3EC}" destId="{985EA3FD-5C8A-4B90-BC82-5464DDCAFD97}" srcOrd="5" destOrd="0" presId="urn:microsoft.com/office/officeart/2018/2/layout/IconVerticalSolidList"/>
    <dgm:cxn modelId="{A7071C18-05E8-493D-95DC-3F17F14D6FBF}" type="presParOf" srcId="{D8A6DE03-F491-4336-9353-27209CEBC3EC}" destId="{24EC0C32-A081-4489-9CAA-ED8399F0DD97}" srcOrd="6" destOrd="0" presId="urn:microsoft.com/office/officeart/2018/2/layout/IconVerticalSolidList"/>
    <dgm:cxn modelId="{C153C88A-0E8E-4303-A151-CD603D2B2B96}" type="presParOf" srcId="{24EC0C32-A081-4489-9CAA-ED8399F0DD97}" destId="{EDF9F977-9BD5-40FD-908A-3F6DF9E035E8}" srcOrd="0" destOrd="0" presId="urn:microsoft.com/office/officeart/2018/2/layout/IconVerticalSolidList"/>
    <dgm:cxn modelId="{20C444AB-228F-43E4-A593-88883D53EAFF}" type="presParOf" srcId="{24EC0C32-A081-4489-9CAA-ED8399F0DD97}" destId="{8904003D-1E90-46EF-BA92-78074B39A432}" srcOrd="1" destOrd="0" presId="urn:microsoft.com/office/officeart/2018/2/layout/IconVerticalSolidList"/>
    <dgm:cxn modelId="{266E1D63-403B-4783-BCD8-35F9A41930C8}" type="presParOf" srcId="{24EC0C32-A081-4489-9CAA-ED8399F0DD97}" destId="{45D01F53-7F8D-4EB4-B7B8-CC0FEE294280}" srcOrd="2" destOrd="0" presId="urn:microsoft.com/office/officeart/2018/2/layout/IconVerticalSolidList"/>
    <dgm:cxn modelId="{8F1237F7-311B-4D96-8DF7-4B9316879223}" type="presParOf" srcId="{24EC0C32-A081-4489-9CAA-ED8399F0DD97}" destId="{D8224F16-FEC7-4CD5-BE49-D01D49B55D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65698C-2439-4894-AF6C-544890C112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5C44A6-A56F-4746-A290-E1D089CA7606}">
      <dgm:prSet/>
      <dgm:spPr/>
      <dgm:t>
        <a:bodyPr/>
        <a:lstStyle/>
        <a:p>
          <a:pPr>
            <a:lnSpc>
              <a:spcPct val="100000"/>
            </a:lnSpc>
          </a:pPr>
          <a:r>
            <a:rPr lang="en-US" b="1"/>
            <a:t>Dataset Preparation: </a:t>
          </a:r>
          <a:r>
            <a:rPr lang="en-US"/>
            <a:t>Data collection involved identifying relevant graphs and pre-processing steps such as normalization and feature selection.</a:t>
          </a:r>
        </a:p>
      </dgm:t>
    </dgm:pt>
    <dgm:pt modelId="{E7C380C6-1BB1-4576-BC56-4CB827BB2561}" type="parTrans" cxnId="{1B779F0D-B55A-47B2-A7E3-0D5CBB3AAE2D}">
      <dgm:prSet/>
      <dgm:spPr/>
      <dgm:t>
        <a:bodyPr/>
        <a:lstStyle/>
        <a:p>
          <a:endParaRPr lang="en-US"/>
        </a:p>
      </dgm:t>
    </dgm:pt>
    <dgm:pt modelId="{726A45F7-B5C7-4E89-ABEE-E7B05485F169}" type="sibTrans" cxnId="{1B779F0D-B55A-47B2-A7E3-0D5CBB3AAE2D}">
      <dgm:prSet/>
      <dgm:spPr/>
      <dgm:t>
        <a:bodyPr/>
        <a:lstStyle/>
        <a:p>
          <a:endParaRPr lang="en-US"/>
        </a:p>
      </dgm:t>
    </dgm:pt>
    <dgm:pt modelId="{E7158EFB-F331-4BF7-BB62-2A6FA063D20D}">
      <dgm:prSet/>
      <dgm:spPr/>
      <dgm:t>
        <a:bodyPr/>
        <a:lstStyle/>
        <a:p>
          <a:pPr>
            <a:lnSpc>
              <a:spcPct val="100000"/>
            </a:lnSpc>
          </a:pPr>
          <a:r>
            <a:rPr lang="en-US" b="1"/>
            <a:t>Graph Construction: </a:t>
          </a:r>
          <a:r>
            <a:rPr lang="en-US"/>
            <a:t>Constructed directed and undirected graphs reflecting relationships, emphasizing edge weights and node attributes for accurate analyses.</a:t>
          </a:r>
          <a:endParaRPr lang="en-US" dirty="0"/>
        </a:p>
      </dgm:t>
    </dgm:pt>
    <dgm:pt modelId="{B5C63378-D0B7-45A8-A554-0A8484F1931A}" type="parTrans" cxnId="{6AFAE2EF-616E-41BD-8D18-C5BC33072C80}">
      <dgm:prSet/>
      <dgm:spPr/>
      <dgm:t>
        <a:bodyPr/>
        <a:lstStyle/>
        <a:p>
          <a:endParaRPr lang="en-US"/>
        </a:p>
      </dgm:t>
    </dgm:pt>
    <dgm:pt modelId="{90C5E3B1-1168-40FE-8593-12CA532E9C06}" type="sibTrans" cxnId="{6AFAE2EF-616E-41BD-8D18-C5BC33072C80}">
      <dgm:prSet/>
      <dgm:spPr/>
      <dgm:t>
        <a:bodyPr/>
        <a:lstStyle/>
        <a:p>
          <a:endParaRPr lang="en-US"/>
        </a:p>
      </dgm:t>
    </dgm:pt>
    <dgm:pt modelId="{6BBD1401-CC64-46E7-93C9-E0E64BBCD9DB}">
      <dgm:prSet/>
      <dgm:spPr/>
      <dgm:t>
        <a:bodyPr/>
        <a:lstStyle/>
        <a:p>
          <a:pPr>
            <a:lnSpc>
              <a:spcPct val="100000"/>
            </a:lnSpc>
          </a:pPr>
          <a:r>
            <a:rPr lang="en-US" b="1"/>
            <a:t>Anomaly Detection Workflow: </a:t>
          </a:r>
          <a:r>
            <a:rPr lang="en-US" b="0"/>
            <a:t>Gra</a:t>
          </a:r>
          <a:r>
            <a:rPr lang="en-US"/>
            <a:t>ph autoencoders with diffusion models to systematically identify and analyze anomalies.</a:t>
          </a:r>
          <a:endParaRPr lang="en-US" dirty="0"/>
        </a:p>
      </dgm:t>
    </dgm:pt>
    <dgm:pt modelId="{69E97CD5-2246-4ED0-9F45-13AB85087C0D}" type="parTrans" cxnId="{B776001D-5480-417D-B305-F9DA0D20C5CF}">
      <dgm:prSet/>
      <dgm:spPr/>
      <dgm:t>
        <a:bodyPr/>
        <a:lstStyle/>
        <a:p>
          <a:endParaRPr lang="en-US"/>
        </a:p>
      </dgm:t>
    </dgm:pt>
    <dgm:pt modelId="{AF7C6A21-718F-4A19-B2BE-6FFFAFF90A94}" type="sibTrans" cxnId="{B776001D-5480-417D-B305-F9DA0D20C5CF}">
      <dgm:prSet/>
      <dgm:spPr/>
      <dgm:t>
        <a:bodyPr/>
        <a:lstStyle/>
        <a:p>
          <a:endParaRPr lang="en-US"/>
        </a:p>
      </dgm:t>
    </dgm:pt>
    <dgm:pt modelId="{A82E8C25-FFC8-45EF-B4CA-D4F88F88C9AE}" type="pres">
      <dgm:prSet presAssocID="{FA65698C-2439-4894-AF6C-544890C1126F}" presName="root" presStyleCnt="0">
        <dgm:presLayoutVars>
          <dgm:dir/>
          <dgm:resizeHandles val="exact"/>
        </dgm:presLayoutVars>
      </dgm:prSet>
      <dgm:spPr/>
    </dgm:pt>
    <dgm:pt modelId="{61135BDD-D047-475F-9F8A-A0CDF31A6D7A}" type="pres">
      <dgm:prSet presAssocID="{135C44A6-A56F-4746-A290-E1D089CA7606}" presName="compNode" presStyleCnt="0"/>
      <dgm:spPr/>
    </dgm:pt>
    <dgm:pt modelId="{4B24E22A-E2C0-4052-8205-F8865F6E9DCF}" type="pres">
      <dgm:prSet presAssocID="{135C44A6-A56F-4746-A290-E1D089CA7606}" presName="bgRect" presStyleLbl="bgShp" presStyleIdx="0" presStyleCnt="3"/>
      <dgm:spPr/>
    </dgm:pt>
    <dgm:pt modelId="{0B53E786-A5DE-4D48-8C27-EBEE78BD5AF2}" type="pres">
      <dgm:prSet presAssocID="{135C44A6-A56F-4746-A290-E1D089CA760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מסד נתונים"/>
        </a:ext>
      </dgm:extLst>
    </dgm:pt>
    <dgm:pt modelId="{AB23546F-E292-4F5A-99BB-EEC118CCFA90}" type="pres">
      <dgm:prSet presAssocID="{135C44A6-A56F-4746-A290-E1D089CA7606}" presName="spaceRect" presStyleCnt="0"/>
      <dgm:spPr/>
    </dgm:pt>
    <dgm:pt modelId="{AEF261AE-0AD5-455A-9DB6-D808C2D71C1F}" type="pres">
      <dgm:prSet presAssocID="{135C44A6-A56F-4746-A290-E1D089CA7606}" presName="parTx" presStyleLbl="revTx" presStyleIdx="0" presStyleCnt="3">
        <dgm:presLayoutVars>
          <dgm:chMax val="0"/>
          <dgm:chPref val="0"/>
        </dgm:presLayoutVars>
      </dgm:prSet>
      <dgm:spPr/>
    </dgm:pt>
    <dgm:pt modelId="{A38F1B7E-9A20-4D61-AD34-D64DE4E546AC}" type="pres">
      <dgm:prSet presAssocID="{726A45F7-B5C7-4E89-ABEE-E7B05485F169}" presName="sibTrans" presStyleCnt="0"/>
      <dgm:spPr/>
    </dgm:pt>
    <dgm:pt modelId="{EFB6F190-7BE0-4674-B260-518D344BF675}" type="pres">
      <dgm:prSet presAssocID="{E7158EFB-F331-4BF7-BB62-2A6FA063D20D}" presName="compNode" presStyleCnt="0"/>
      <dgm:spPr/>
    </dgm:pt>
    <dgm:pt modelId="{E6AD5D45-B6E2-40F8-8A04-542F68258627}" type="pres">
      <dgm:prSet presAssocID="{E7158EFB-F331-4BF7-BB62-2A6FA063D20D}" presName="bgRect" presStyleLbl="bgShp" presStyleIdx="1" presStyleCnt="3"/>
      <dgm:spPr/>
    </dgm:pt>
    <dgm:pt modelId="{5C843F0A-A3E9-4E8F-9333-5C84443EEDAE}" type="pres">
      <dgm:prSet presAssocID="{E7158EFB-F331-4BF7-BB62-2A6FA063D20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סטטיסטיקה"/>
        </a:ext>
      </dgm:extLst>
    </dgm:pt>
    <dgm:pt modelId="{888D9F90-F258-49DD-B67F-85422DC91136}" type="pres">
      <dgm:prSet presAssocID="{E7158EFB-F331-4BF7-BB62-2A6FA063D20D}" presName="spaceRect" presStyleCnt="0"/>
      <dgm:spPr/>
    </dgm:pt>
    <dgm:pt modelId="{2A8769FB-0AE0-4066-AD36-9D241FBEED56}" type="pres">
      <dgm:prSet presAssocID="{E7158EFB-F331-4BF7-BB62-2A6FA063D20D}" presName="parTx" presStyleLbl="revTx" presStyleIdx="1" presStyleCnt="3">
        <dgm:presLayoutVars>
          <dgm:chMax val="0"/>
          <dgm:chPref val="0"/>
        </dgm:presLayoutVars>
      </dgm:prSet>
      <dgm:spPr/>
    </dgm:pt>
    <dgm:pt modelId="{32800794-0F03-4591-9826-449B46BAA17E}" type="pres">
      <dgm:prSet presAssocID="{90C5E3B1-1168-40FE-8593-12CA532E9C06}" presName="sibTrans" presStyleCnt="0"/>
      <dgm:spPr/>
    </dgm:pt>
    <dgm:pt modelId="{9BC0AF50-7B21-4A6A-B7DB-CA95DBABFEF6}" type="pres">
      <dgm:prSet presAssocID="{6BBD1401-CC64-46E7-93C9-E0E64BBCD9DB}" presName="compNode" presStyleCnt="0"/>
      <dgm:spPr/>
    </dgm:pt>
    <dgm:pt modelId="{C22CD465-BBBB-4D22-BB8E-8612AC1537A4}" type="pres">
      <dgm:prSet presAssocID="{6BBD1401-CC64-46E7-93C9-E0E64BBCD9DB}" presName="bgRect" presStyleLbl="bgShp" presStyleIdx="2" presStyleCnt="3"/>
      <dgm:spPr/>
    </dgm:pt>
    <dgm:pt modelId="{2D833631-F666-4207-895F-A57EBD241F19}" type="pres">
      <dgm:prSet presAssocID="{6BBD1401-CC64-46E7-93C9-E0E64BBCD9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מחקר"/>
        </a:ext>
      </dgm:extLst>
    </dgm:pt>
    <dgm:pt modelId="{E9E96433-3711-40E9-B553-CC9183821359}" type="pres">
      <dgm:prSet presAssocID="{6BBD1401-CC64-46E7-93C9-E0E64BBCD9DB}" presName="spaceRect" presStyleCnt="0"/>
      <dgm:spPr/>
    </dgm:pt>
    <dgm:pt modelId="{D954BEF7-581F-467E-97D7-484112045BED}" type="pres">
      <dgm:prSet presAssocID="{6BBD1401-CC64-46E7-93C9-E0E64BBCD9DB}" presName="parTx" presStyleLbl="revTx" presStyleIdx="2" presStyleCnt="3">
        <dgm:presLayoutVars>
          <dgm:chMax val="0"/>
          <dgm:chPref val="0"/>
        </dgm:presLayoutVars>
      </dgm:prSet>
      <dgm:spPr/>
    </dgm:pt>
  </dgm:ptLst>
  <dgm:cxnLst>
    <dgm:cxn modelId="{1B779F0D-B55A-47B2-A7E3-0D5CBB3AAE2D}" srcId="{FA65698C-2439-4894-AF6C-544890C1126F}" destId="{135C44A6-A56F-4746-A290-E1D089CA7606}" srcOrd="0" destOrd="0" parTransId="{E7C380C6-1BB1-4576-BC56-4CB827BB2561}" sibTransId="{726A45F7-B5C7-4E89-ABEE-E7B05485F169}"/>
    <dgm:cxn modelId="{B776001D-5480-417D-B305-F9DA0D20C5CF}" srcId="{FA65698C-2439-4894-AF6C-544890C1126F}" destId="{6BBD1401-CC64-46E7-93C9-E0E64BBCD9DB}" srcOrd="2" destOrd="0" parTransId="{69E97CD5-2246-4ED0-9F45-13AB85087C0D}" sibTransId="{AF7C6A21-718F-4A19-B2BE-6FFFAFF90A94}"/>
    <dgm:cxn modelId="{DCF5543E-1D7E-4A45-A2E4-2663C0CA3551}" type="presOf" srcId="{FA65698C-2439-4894-AF6C-544890C1126F}" destId="{A82E8C25-FFC8-45EF-B4CA-D4F88F88C9AE}" srcOrd="0" destOrd="0" presId="urn:microsoft.com/office/officeart/2018/2/layout/IconVerticalSolidList"/>
    <dgm:cxn modelId="{37D04669-EF8B-491B-A5F5-D70952638725}" type="presOf" srcId="{E7158EFB-F331-4BF7-BB62-2A6FA063D20D}" destId="{2A8769FB-0AE0-4066-AD36-9D241FBEED56}" srcOrd="0" destOrd="0" presId="urn:microsoft.com/office/officeart/2018/2/layout/IconVerticalSolidList"/>
    <dgm:cxn modelId="{1965A452-F4C5-44BF-8BA0-A7CF3153519B}" type="presOf" srcId="{135C44A6-A56F-4746-A290-E1D089CA7606}" destId="{AEF261AE-0AD5-455A-9DB6-D808C2D71C1F}" srcOrd="0" destOrd="0" presId="urn:microsoft.com/office/officeart/2018/2/layout/IconVerticalSolidList"/>
    <dgm:cxn modelId="{24ED82CE-0822-4FC1-8E08-2CCCC9C1CA0A}" type="presOf" srcId="{6BBD1401-CC64-46E7-93C9-E0E64BBCD9DB}" destId="{D954BEF7-581F-467E-97D7-484112045BED}" srcOrd="0" destOrd="0" presId="urn:microsoft.com/office/officeart/2018/2/layout/IconVerticalSolidList"/>
    <dgm:cxn modelId="{6AFAE2EF-616E-41BD-8D18-C5BC33072C80}" srcId="{FA65698C-2439-4894-AF6C-544890C1126F}" destId="{E7158EFB-F331-4BF7-BB62-2A6FA063D20D}" srcOrd="1" destOrd="0" parTransId="{B5C63378-D0B7-45A8-A554-0A8484F1931A}" sibTransId="{90C5E3B1-1168-40FE-8593-12CA532E9C06}"/>
    <dgm:cxn modelId="{F50D4B0E-45A4-4983-8F29-BA974BC63DBD}" type="presParOf" srcId="{A82E8C25-FFC8-45EF-B4CA-D4F88F88C9AE}" destId="{61135BDD-D047-475F-9F8A-A0CDF31A6D7A}" srcOrd="0" destOrd="0" presId="urn:microsoft.com/office/officeart/2018/2/layout/IconVerticalSolidList"/>
    <dgm:cxn modelId="{F478D006-E0BF-4209-AF13-5B904D142D7F}" type="presParOf" srcId="{61135BDD-D047-475F-9F8A-A0CDF31A6D7A}" destId="{4B24E22A-E2C0-4052-8205-F8865F6E9DCF}" srcOrd="0" destOrd="0" presId="urn:microsoft.com/office/officeart/2018/2/layout/IconVerticalSolidList"/>
    <dgm:cxn modelId="{75926F06-B9E6-415B-BA87-04CE96F69B5C}" type="presParOf" srcId="{61135BDD-D047-475F-9F8A-A0CDF31A6D7A}" destId="{0B53E786-A5DE-4D48-8C27-EBEE78BD5AF2}" srcOrd="1" destOrd="0" presId="urn:microsoft.com/office/officeart/2018/2/layout/IconVerticalSolidList"/>
    <dgm:cxn modelId="{769D2F5B-BCF0-46CD-BE93-E00FB3626072}" type="presParOf" srcId="{61135BDD-D047-475F-9F8A-A0CDF31A6D7A}" destId="{AB23546F-E292-4F5A-99BB-EEC118CCFA90}" srcOrd="2" destOrd="0" presId="urn:microsoft.com/office/officeart/2018/2/layout/IconVerticalSolidList"/>
    <dgm:cxn modelId="{060EA6E2-E61E-4F7A-8676-B37DB9D24E8B}" type="presParOf" srcId="{61135BDD-D047-475F-9F8A-A0CDF31A6D7A}" destId="{AEF261AE-0AD5-455A-9DB6-D808C2D71C1F}" srcOrd="3" destOrd="0" presId="urn:microsoft.com/office/officeart/2018/2/layout/IconVerticalSolidList"/>
    <dgm:cxn modelId="{53A9573F-B0A3-4280-8D0A-C3AFBB468E79}" type="presParOf" srcId="{A82E8C25-FFC8-45EF-B4CA-D4F88F88C9AE}" destId="{A38F1B7E-9A20-4D61-AD34-D64DE4E546AC}" srcOrd="1" destOrd="0" presId="urn:microsoft.com/office/officeart/2018/2/layout/IconVerticalSolidList"/>
    <dgm:cxn modelId="{A935EEC5-98D7-41E5-AD3A-799D6BA7E8E6}" type="presParOf" srcId="{A82E8C25-FFC8-45EF-B4CA-D4F88F88C9AE}" destId="{EFB6F190-7BE0-4674-B260-518D344BF675}" srcOrd="2" destOrd="0" presId="urn:microsoft.com/office/officeart/2018/2/layout/IconVerticalSolidList"/>
    <dgm:cxn modelId="{4483B73A-1BF5-4D01-8B71-6166B3C1D602}" type="presParOf" srcId="{EFB6F190-7BE0-4674-B260-518D344BF675}" destId="{E6AD5D45-B6E2-40F8-8A04-542F68258627}" srcOrd="0" destOrd="0" presId="urn:microsoft.com/office/officeart/2018/2/layout/IconVerticalSolidList"/>
    <dgm:cxn modelId="{AC6F5878-25D6-422C-B689-6B6313883C0A}" type="presParOf" srcId="{EFB6F190-7BE0-4674-B260-518D344BF675}" destId="{5C843F0A-A3E9-4E8F-9333-5C84443EEDAE}" srcOrd="1" destOrd="0" presId="urn:microsoft.com/office/officeart/2018/2/layout/IconVerticalSolidList"/>
    <dgm:cxn modelId="{AE0782E6-3C10-412C-A918-1ADB40F346A4}" type="presParOf" srcId="{EFB6F190-7BE0-4674-B260-518D344BF675}" destId="{888D9F90-F258-49DD-B67F-85422DC91136}" srcOrd="2" destOrd="0" presId="urn:microsoft.com/office/officeart/2018/2/layout/IconVerticalSolidList"/>
    <dgm:cxn modelId="{9FA50169-22BF-442B-8700-FAA1F33FE334}" type="presParOf" srcId="{EFB6F190-7BE0-4674-B260-518D344BF675}" destId="{2A8769FB-0AE0-4066-AD36-9D241FBEED56}" srcOrd="3" destOrd="0" presId="urn:microsoft.com/office/officeart/2018/2/layout/IconVerticalSolidList"/>
    <dgm:cxn modelId="{0C30222D-4CED-48A2-9E53-7E308AED7527}" type="presParOf" srcId="{A82E8C25-FFC8-45EF-B4CA-D4F88F88C9AE}" destId="{32800794-0F03-4591-9826-449B46BAA17E}" srcOrd="3" destOrd="0" presId="urn:microsoft.com/office/officeart/2018/2/layout/IconVerticalSolidList"/>
    <dgm:cxn modelId="{F4C8C53E-F7B3-4C21-954C-DE8515AF0D64}" type="presParOf" srcId="{A82E8C25-FFC8-45EF-B4CA-D4F88F88C9AE}" destId="{9BC0AF50-7B21-4A6A-B7DB-CA95DBABFEF6}" srcOrd="4" destOrd="0" presId="urn:microsoft.com/office/officeart/2018/2/layout/IconVerticalSolidList"/>
    <dgm:cxn modelId="{58CEFF52-80CC-4067-9BD5-1DD0535ACC3A}" type="presParOf" srcId="{9BC0AF50-7B21-4A6A-B7DB-CA95DBABFEF6}" destId="{C22CD465-BBBB-4D22-BB8E-8612AC1537A4}" srcOrd="0" destOrd="0" presId="urn:microsoft.com/office/officeart/2018/2/layout/IconVerticalSolidList"/>
    <dgm:cxn modelId="{7CC561D8-E345-4CA6-B985-4449B57FC66D}" type="presParOf" srcId="{9BC0AF50-7B21-4A6A-B7DB-CA95DBABFEF6}" destId="{2D833631-F666-4207-895F-A57EBD241F19}" srcOrd="1" destOrd="0" presId="urn:microsoft.com/office/officeart/2018/2/layout/IconVerticalSolidList"/>
    <dgm:cxn modelId="{5043D283-F94E-4C9D-891E-80F0C21401A6}" type="presParOf" srcId="{9BC0AF50-7B21-4A6A-B7DB-CA95DBABFEF6}" destId="{E9E96433-3711-40E9-B553-CC9183821359}" srcOrd="2" destOrd="0" presId="urn:microsoft.com/office/officeart/2018/2/layout/IconVerticalSolidList"/>
    <dgm:cxn modelId="{0CAC903A-FB6E-4CC7-8358-0DB4C2A6D2B1}" type="presParOf" srcId="{9BC0AF50-7B21-4A6A-B7DB-CA95DBABFEF6}" destId="{D954BEF7-581F-467E-97D7-484112045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754434-420E-4A40-B3ED-70595E8A00AF}"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42268E67-F35F-4EA9-BA63-0D4E8628549C}">
      <dgm:prSet/>
      <dgm:spPr/>
      <dgm:t>
        <a:bodyPr/>
        <a:lstStyle/>
        <a:p>
          <a:r>
            <a:rPr lang="en-US" b="1" dirty="0"/>
            <a:t>Graph Construction</a:t>
          </a:r>
        </a:p>
        <a:p>
          <a:endParaRPr lang="en-US" b="0" dirty="0"/>
        </a:p>
      </dgm:t>
    </dgm:pt>
    <dgm:pt modelId="{36CD3952-EC84-4F2A-989C-F1E1A80E86F7}" type="parTrans" cxnId="{4C66F9A4-F3E8-4D64-9DE0-7596D73EA7DA}">
      <dgm:prSet/>
      <dgm:spPr/>
      <dgm:t>
        <a:bodyPr/>
        <a:lstStyle/>
        <a:p>
          <a:endParaRPr lang="en-US"/>
        </a:p>
      </dgm:t>
    </dgm:pt>
    <dgm:pt modelId="{1554E7F2-3858-4139-B193-2150213560F9}" type="sibTrans" cxnId="{4C66F9A4-F3E8-4D64-9DE0-7596D73EA7DA}">
      <dgm:prSet/>
      <dgm:spPr/>
      <dgm:t>
        <a:bodyPr/>
        <a:lstStyle/>
        <a:p>
          <a:endParaRPr lang="en-US"/>
        </a:p>
      </dgm:t>
    </dgm:pt>
    <dgm:pt modelId="{1D6EEC36-002A-4805-9391-809ABE7780B6}">
      <dgm:prSet/>
      <dgm:spPr/>
      <dgm:t>
        <a:bodyPr/>
        <a:lstStyle/>
        <a:p>
          <a:r>
            <a:rPr lang="en-US" b="1" dirty="0"/>
            <a:t>GAE</a:t>
          </a:r>
        </a:p>
      </dgm:t>
    </dgm:pt>
    <dgm:pt modelId="{D1F6EE58-C134-46F4-B6A2-34A60583AA78}" type="parTrans" cxnId="{DFC6CA81-CC1C-4EE9-AF51-E8DE047C699F}">
      <dgm:prSet/>
      <dgm:spPr/>
      <dgm:t>
        <a:bodyPr/>
        <a:lstStyle/>
        <a:p>
          <a:endParaRPr lang="en-US"/>
        </a:p>
      </dgm:t>
    </dgm:pt>
    <dgm:pt modelId="{8645C64F-58A5-4F39-8E25-62C02B634036}" type="sibTrans" cxnId="{DFC6CA81-CC1C-4EE9-AF51-E8DE047C699F}">
      <dgm:prSet/>
      <dgm:spPr/>
      <dgm:t>
        <a:bodyPr/>
        <a:lstStyle/>
        <a:p>
          <a:endParaRPr lang="en-US"/>
        </a:p>
      </dgm:t>
    </dgm:pt>
    <dgm:pt modelId="{748D004C-78F8-4DC1-BE36-F1B658295ACA}">
      <dgm:prSet/>
      <dgm:spPr/>
      <dgm:t>
        <a:bodyPr/>
        <a:lstStyle/>
        <a:p>
          <a:r>
            <a:rPr lang="en-US" b="1" dirty="0"/>
            <a:t>DDPM</a:t>
          </a:r>
          <a:endParaRPr lang="en-US" b="0" dirty="0"/>
        </a:p>
      </dgm:t>
    </dgm:pt>
    <dgm:pt modelId="{FE605978-8A3E-4249-96AB-E87B536B122D}" type="parTrans" cxnId="{946F094F-740A-4EB3-B06B-1C4D8995C2BD}">
      <dgm:prSet/>
      <dgm:spPr/>
      <dgm:t>
        <a:bodyPr/>
        <a:lstStyle/>
        <a:p>
          <a:endParaRPr lang="en-US"/>
        </a:p>
      </dgm:t>
    </dgm:pt>
    <dgm:pt modelId="{DFFBA768-C139-4684-ACF5-5483D2FD8824}" type="sibTrans" cxnId="{946F094F-740A-4EB3-B06B-1C4D8995C2BD}">
      <dgm:prSet/>
      <dgm:spPr/>
      <dgm:t>
        <a:bodyPr/>
        <a:lstStyle/>
        <a:p>
          <a:endParaRPr lang="en-US"/>
        </a:p>
      </dgm:t>
    </dgm:pt>
    <dgm:pt modelId="{0D2E366A-E39F-4CC9-B75E-537CB44D6242}" type="pres">
      <dgm:prSet presAssocID="{D7754434-420E-4A40-B3ED-70595E8A00AF}" presName="vert0" presStyleCnt="0">
        <dgm:presLayoutVars>
          <dgm:dir/>
          <dgm:animOne val="branch"/>
          <dgm:animLvl val="lvl"/>
        </dgm:presLayoutVars>
      </dgm:prSet>
      <dgm:spPr/>
    </dgm:pt>
    <dgm:pt modelId="{8D3EF918-AA01-4746-80A5-034CD6232FA6}" type="pres">
      <dgm:prSet presAssocID="{42268E67-F35F-4EA9-BA63-0D4E8628549C}" presName="thickLine" presStyleLbl="alignNode1" presStyleIdx="0" presStyleCnt="3"/>
      <dgm:spPr/>
    </dgm:pt>
    <dgm:pt modelId="{EF19DF37-74FB-441D-91FF-299D790DED52}" type="pres">
      <dgm:prSet presAssocID="{42268E67-F35F-4EA9-BA63-0D4E8628549C}" presName="horz1" presStyleCnt="0"/>
      <dgm:spPr/>
    </dgm:pt>
    <dgm:pt modelId="{3284568B-ECCA-455E-A264-EFD39B4A97E0}" type="pres">
      <dgm:prSet presAssocID="{42268E67-F35F-4EA9-BA63-0D4E8628549C}" presName="tx1" presStyleLbl="revTx" presStyleIdx="0" presStyleCnt="3"/>
      <dgm:spPr/>
    </dgm:pt>
    <dgm:pt modelId="{BEDFB32A-DA74-4A5C-ADEA-89637F80EB86}" type="pres">
      <dgm:prSet presAssocID="{42268E67-F35F-4EA9-BA63-0D4E8628549C}" presName="vert1" presStyleCnt="0"/>
      <dgm:spPr/>
    </dgm:pt>
    <dgm:pt modelId="{C6E80A00-013D-4B90-818A-C78B215A585E}" type="pres">
      <dgm:prSet presAssocID="{1D6EEC36-002A-4805-9391-809ABE7780B6}" presName="thickLine" presStyleLbl="alignNode1" presStyleIdx="1" presStyleCnt="3"/>
      <dgm:spPr/>
    </dgm:pt>
    <dgm:pt modelId="{61AEF8C9-9A73-4F61-8857-C1B485133F5F}" type="pres">
      <dgm:prSet presAssocID="{1D6EEC36-002A-4805-9391-809ABE7780B6}" presName="horz1" presStyleCnt="0"/>
      <dgm:spPr/>
    </dgm:pt>
    <dgm:pt modelId="{AA9242A4-1A12-4524-A27B-87820D6282EB}" type="pres">
      <dgm:prSet presAssocID="{1D6EEC36-002A-4805-9391-809ABE7780B6}" presName="tx1" presStyleLbl="revTx" presStyleIdx="1" presStyleCnt="3"/>
      <dgm:spPr/>
    </dgm:pt>
    <dgm:pt modelId="{3FA15370-C09C-481B-8E70-35A0A1510F6D}" type="pres">
      <dgm:prSet presAssocID="{1D6EEC36-002A-4805-9391-809ABE7780B6}" presName="vert1" presStyleCnt="0"/>
      <dgm:spPr/>
    </dgm:pt>
    <dgm:pt modelId="{E8194706-E4EA-45DC-B999-E29DF76178EB}" type="pres">
      <dgm:prSet presAssocID="{748D004C-78F8-4DC1-BE36-F1B658295ACA}" presName="thickLine" presStyleLbl="alignNode1" presStyleIdx="2" presStyleCnt="3"/>
      <dgm:spPr/>
    </dgm:pt>
    <dgm:pt modelId="{5AFB2006-9883-4CE4-886A-585AFFC10629}" type="pres">
      <dgm:prSet presAssocID="{748D004C-78F8-4DC1-BE36-F1B658295ACA}" presName="horz1" presStyleCnt="0"/>
      <dgm:spPr/>
    </dgm:pt>
    <dgm:pt modelId="{79ED09BD-81AB-47A1-8E75-8F56CFC5D37E}" type="pres">
      <dgm:prSet presAssocID="{748D004C-78F8-4DC1-BE36-F1B658295ACA}" presName="tx1" presStyleLbl="revTx" presStyleIdx="2" presStyleCnt="3"/>
      <dgm:spPr/>
    </dgm:pt>
    <dgm:pt modelId="{A9697B69-44E7-43D3-983A-E9686AD502AA}" type="pres">
      <dgm:prSet presAssocID="{748D004C-78F8-4DC1-BE36-F1B658295ACA}" presName="vert1" presStyleCnt="0"/>
      <dgm:spPr/>
    </dgm:pt>
  </dgm:ptLst>
  <dgm:cxnLst>
    <dgm:cxn modelId="{DAA39115-6AE0-4DA3-9242-3DBC63A53DB1}" type="presOf" srcId="{1D6EEC36-002A-4805-9391-809ABE7780B6}" destId="{AA9242A4-1A12-4524-A27B-87820D6282EB}" srcOrd="0" destOrd="0" presId="urn:microsoft.com/office/officeart/2008/layout/LinedList"/>
    <dgm:cxn modelId="{946F094F-740A-4EB3-B06B-1C4D8995C2BD}" srcId="{D7754434-420E-4A40-B3ED-70595E8A00AF}" destId="{748D004C-78F8-4DC1-BE36-F1B658295ACA}" srcOrd="2" destOrd="0" parTransId="{FE605978-8A3E-4249-96AB-E87B536B122D}" sibTransId="{DFFBA768-C139-4684-ACF5-5483D2FD8824}"/>
    <dgm:cxn modelId="{07C00B78-5622-4D1E-B008-32F1432F54AE}" type="presOf" srcId="{42268E67-F35F-4EA9-BA63-0D4E8628549C}" destId="{3284568B-ECCA-455E-A264-EFD39B4A97E0}" srcOrd="0" destOrd="0" presId="urn:microsoft.com/office/officeart/2008/layout/LinedList"/>
    <dgm:cxn modelId="{CB926B78-4D5F-4375-99A5-574C8E5CCABE}" type="presOf" srcId="{748D004C-78F8-4DC1-BE36-F1B658295ACA}" destId="{79ED09BD-81AB-47A1-8E75-8F56CFC5D37E}" srcOrd="0" destOrd="0" presId="urn:microsoft.com/office/officeart/2008/layout/LinedList"/>
    <dgm:cxn modelId="{DFC6CA81-CC1C-4EE9-AF51-E8DE047C699F}" srcId="{D7754434-420E-4A40-B3ED-70595E8A00AF}" destId="{1D6EEC36-002A-4805-9391-809ABE7780B6}" srcOrd="1" destOrd="0" parTransId="{D1F6EE58-C134-46F4-B6A2-34A60583AA78}" sibTransId="{8645C64F-58A5-4F39-8E25-62C02B634036}"/>
    <dgm:cxn modelId="{4C66F9A4-F3E8-4D64-9DE0-7596D73EA7DA}" srcId="{D7754434-420E-4A40-B3ED-70595E8A00AF}" destId="{42268E67-F35F-4EA9-BA63-0D4E8628549C}" srcOrd="0" destOrd="0" parTransId="{36CD3952-EC84-4F2A-989C-F1E1A80E86F7}" sibTransId="{1554E7F2-3858-4139-B193-2150213560F9}"/>
    <dgm:cxn modelId="{802546C8-2637-414C-BA65-72A098A8DF0A}" type="presOf" srcId="{D7754434-420E-4A40-B3ED-70595E8A00AF}" destId="{0D2E366A-E39F-4CC9-B75E-537CB44D6242}" srcOrd="0" destOrd="0" presId="urn:microsoft.com/office/officeart/2008/layout/LinedList"/>
    <dgm:cxn modelId="{0402B5A1-0B75-4DC0-9951-3B6FC66DBFFA}" type="presParOf" srcId="{0D2E366A-E39F-4CC9-B75E-537CB44D6242}" destId="{8D3EF918-AA01-4746-80A5-034CD6232FA6}" srcOrd="0" destOrd="0" presId="urn:microsoft.com/office/officeart/2008/layout/LinedList"/>
    <dgm:cxn modelId="{C998ED19-ADEA-4D0F-9559-27DB660FFB8D}" type="presParOf" srcId="{0D2E366A-E39F-4CC9-B75E-537CB44D6242}" destId="{EF19DF37-74FB-441D-91FF-299D790DED52}" srcOrd="1" destOrd="0" presId="urn:microsoft.com/office/officeart/2008/layout/LinedList"/>
    <dgm:cxn modelId="{0BDD2A2C-C3DC-48C2-A402-E76DA4747A2D}" type="presParOf" srcId="{EF19DF37-74FB-441D-91FF-299D790DED52}" destId="{3284568B-ECCA-455E-A264-EFD39B4A97E0}" srcOrd="0" destOrd="0" presId="urn:microsoft.com/office/officeart/2008/layout/LinedList"/>
    <dgm:cxn modelId="{99E5687F-85AB-432F-A8A1-90BE43F8CE49}" type="presParOf" srcId="{EF19DF37-74FB-441D-91FF-299D790DED52}" destId="{BEDFB32A-DA74-4A5C-ADEA-89637F80EB86}" srcOrd="1" destOrd="0" presId="urn:microsoft.com/office/officeart/2008/layout/LinedList"/>
    <dgm:cxn modelId="{210AF23E-E684-4E1B-A405-A84F704EEEB3}" type="presParOf" srcId="{0D2E366A-E39F-4CC9-B75E-537CB44D6242}" destId="{C6E80A00-013D-4B90-818A-C78B215A585E}" srcOrd="2" destOrd="0" presId="urn:microsoft.com/office/officeart/2008/layout/LinedList"/>
    <dgm:cxn modelId="{656DC94F-A4BF-45D8-807D-75FBEE609B8B}" type="presParOf" srcId="{0D2E366A-E39F-4CC9-B75E-537CB44D6242}" destId="{61AEF8C9-9A73-4F61-8857-C1B485133F5F}" srcOrd="3" destOrd="0" presId="urn:microsoft.com/office/officeart/2008/layout/LinedList"/>
    <dgm:cxn modelId="{CF08B087-6837-42A8-B8A3-CA5584DC1A7A}" type="presParOf" srcId="{61AEF8C9-9A73-4F61-8857-C1B485133F5F}" destId="{AA9242A4-1A12-4524-A27B-87820D6282EB}" srcOrd="0" destOrd="0" presId="urn:microsoft.com/office/officeart/2008/layout/LinedList"/>
    <dgm:cxn modelId="{E4C91115-34B7-4FEB-A085-CDCFB420B1C0}" type="presParOf" srcId="{61AEF8C9-9A73-4F61-8857-C1B485133F5F}" destId="{3FA15370-C09C-481B-8E70-35A0A1510F6D}" srcOrd="1" destOrd="0" presId="urn:microsoft.com/office/officeart/2008/layout/LinedList"/>
    <dgm:cxn modelId="{35733376-38C9-43F0-B089-01F4922539CF}" type="presParOf" srcId="{0D2E366A-E39F-4CC9-B75E-537CB44D6242}" destId="{E8194706-E4EA-45DC-B999-E29DF76178EB}" srcOrd="4" destOrd="0" presId="urn:microsoft.com/office/officeart/2008/layout/LinedList"/>
    <dgm:cxn modelId="{EA846270-D27B-4346-980A-833D07ED0B97}" type="presParOf" srcId="{0D2E366A-E39F-4CC9-B75E-537CB44D6242}" destId="{5AFB2006-9883-4CE4-886A-585AFFC10629}" srcOrd="5" destOrd="0" presId="urn:microsoft.com/office/officeart/2008/layout/LinedList"/>
    <dgm:cxn modelId="{0588634F-D683-478F-98A4-13599FF6A1A1}" type="presParOf" srcId="{5AFB2006-9883-4CE4-886A-585AFFC10629}" destId="{79ED09BD-81AB-47A1-8E75-8F56CFC5D37E}" srcOrd="0" destOrd="0" presId="urn:microsoft.com/office/officeart/2008/layout/LinedList"/>
    <dgm:cxn modelId="{1DD0316E-4614-4E11-86D5-F7E0D9A1F9DE}" type="presParOf" srcId="{5AFB2006-9883-4CE4-886A-585AFFC10629}" destId="{A9697B69-44E7-43D3-983A-E9686AD502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274361-CDAF-4CE2-B2B4-4873EFD73C24}"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6D060A35-F6A5-46C0-A7FC-74AACAC63E10}">
      <dgm:prSet/>
      <dgm:spPr/>
      <dgm:t>
        <a:bodyPr/>
        <a:lstStyle/>
        <a:p>
          <a:r>
            <a:rPr lang="en-US" b="1" i="0"/>
            <a:t>Loss Functions</a:t>
          </a:r>
          <a:r>
            <a:rPr lang="en-US" b="0" i="0"/>
            <a:t>: </a:t>
          </a:r>
          <a:endParaRPr lang="en-US"/>
        </a:p>
      </dgm:t>
    </dgm:pt>
    <dgm:pt modelId="{88723ABF-099C-4B6E-9F21-BC6EE504A2B3}" type="parTrans" cxnId="{E51578C2-5E24-4A9E-B3DD-5FD1D8750A90}">
      <dgm:prSet/>
      <dgm:spPr/>
      <dgm:t>
        <a:bodyPr/>
        <a:lstStyle/>
        <a:p>
          <a:endParaRPr lang="en-US"/>
        </a:p>
      </dgm:t>
    </dgm:pt>
    <dgm:pt modelId="{2FCB926D-3892-41BC-96CA-5F30D376DFFD}" type="sibTrans" cxnId="{E51578C2-5E24-4A9E-B3DD-5FD1D8750A90}">
      <dgm:prSet/>
      <dgm:spPr/>
      <dgm:t>
        <a:bodyPr/>
        <a:lstStyle/>
        <a:p>
          <a:endParaRPr lang="en-US"/>
        </a:p>
      </dgm:t>
    </dgm:pt>
    <dgm:pt modelId="{B97D0987-0F16-4163-AC5E-8D1EB6297C7E}">
      <dgm:prSet/>
      <dgm:spPr/>
      <dgm:t>
        <a:bodyPr/>
        <a:lstStyle/>
        <a:p>
          <a:r>
            <a:rPr lang="en-US" b="1" i="0"/>
            <a:t>Epochs</a:t>
          </a:r>
          <a:r>
            <a:rPr lang="en-US" b="0" i="0"/>
            <a:t>: 100</a:t>
          </a:r>
          <a:endParaRPr lang="en-US" dirty="0"/>
        </a:p>
      </dgm:t>
    </dgm:pt>
    <dgm:pt modelId="{C0D481A9-C811-4AB3-A293-275F33709534}" type="parTrans" cxnId="{DAC3AA15-2493-4949-A54B-D6C623B4A684}">
      <dgm:prSet/>
      <dgm:spPr/>
      <dgm:t>
        <a:bodyPr/>
        <a:lstStyle/>
        <a:p>
          <a:endParaRPr lang="en-US"/>
        </a:p>
      </dgm:t>
    </dgm:pt>
    <dgm:pt modelId="{F9ECF8BB-7FAE-4D03-B756-F39E645856B6}" type="sibTrans" cxnId="{DAC3AA15-2493-4949-A54B-D6C623B4A684}">
      <dgm:prSet/>
      <dgm:spPr/>
      <dgm:t>
        <a:bodyPr/>
        <a:lstStyle/>
        <a:p>
          <a:endParaRPr lang="en-US"/>
        </a:p>
      </dgm:t>
    </dgm:pt>
    <dgm:pt modelId="{36E504E8-97C5-4807-BE16-802E4444F70C}">
      <dgm:prSet/>
      <dgm:spPr/>
      <dgm:t>
        <a:bodyPr/>
        <a:lstStyle/>
        <a:p>
          <a:r>
            <a:rPr lang="en-US" b="1" i="0"/>
            <a:t>Batch Size</a:t>
          </a:r>
          <a:r>
            <a:rPr lang="en-US" b="0" i="0"/>
            <a:t>: 64</a:t>
          </a:r>
          <a:endParaRPr lang="en-US" dirty="0"/>
        </a:p>
      </dgm:t>
    </dgm:pt>
    <dgm:pt modelId="{4A82CD45-A7B0-4DD7-AC52-37AAEF21C5BA}" type="parTrans" cxnId="{1AB72A2D-0869-4485-8DD7-61386F39409B}">
      <dgm:prSet/>
      <dgm:spPr/>
      <dgm:t>
        <a:bodyPr/>
        <a:lstStyle/>
        <a:p>
          <a:endParaRPr lang="en-US"/>
        </a:p>
      </dgm:t>
    </dgm:pt>
    <dgm:pt modelId="{8C7E1D91-1ADC-4A72-8ECB-349ED8461076}" type="sibTrans" cxnId="{1AB72A2D-0869-4485-8DD7-61386F39409B}">
      <dgm:prSet/>
      <dgm:spPr/>
      <dgm:t>
        <a:bodyPr/>
        <a:lstStyle/>
        <a:p>
          <a:endParaRPr lang="en-US"/>
        </a:p>
      </dgm:t>
    </dgm:pt>
    <dgm:pt modelId="{B0335953-7C8D-4997-B1D7-FEFB27291974}">
      <dgm:prSet/>
      <dgm:spPr/>
      <dgm:t>
        <a:bodyPr/>
        <a:lstStyle/>
        <a:p>
          <a:r>
            <a:rPr lang="en-US" b="1" i="0" dirty="0"/>
            <a:t>Optimizer</a:t>
          </a:r>
          <a:r>
            <a:rPr lang="en-US" b="0" i="0" dirty="0"/>
            <a:t>: GAE</a:t>
          </a:r>
          <a:endParaRPr lang="en-US" dirty="0"/>
        </a:p>
      </dgm:t>
    </dgm:pt>
    <dgm:pt modelId="{9F60D6E1-AC45-41DC-87DB-CA6D99E6FA78}" type="parTrans" cxnId="{32767806-7AE1-40A9-9C04-2CB0F4C0F382}">
      <dgm:prSet/>
      <dgm:spPr/>
      <dgm:t>
        <a:bodyPr/>
        <a:lstStyle/>
        <a:p>
          <a:endParaRPr lang="en-US"/>
        </a:p>
      </dgm:t>
    </dgm:pt>
    <dgm:pt modelId="{0F3CAF2E-9C86-4F21-A0D1-9E3544697F67}" type="sibTrans" cxnId="{32767806-7AE1-40A9-9C04-2CB0F4C0F382}">
      <dgm:prSet/>
      <dgm:spPr/>
      <dgm:t>
        <a:bodyPr/>
        <a:lstStyle/>
        <a:p>
          <a:endParaRPr lang="en-US"/>
        </a:p>
      </dgm:t>
    </dgm:pt>
    <dgm:pt modelId="{9D14CC30-1964-4A6D-8863-EEB65C127A76}">
      <dgm:prSet/>
      <dgm:spPr/>
      <dgm:t>
        <a:bodyPr/>
        <a:lstStyle/>
        <a:p>
          <a:r>
            <a:rPr lang="en-US" b="0" i="0" dirty="0"/>
            <a:t>Binary Cross-Entropy.</a:t>
          </a:r>
          <a:endParaRPr lang="en-US" dirty="0"/>
        </a:p>
      </dgm:t>
    </dgm:pt>
    <dgm:pt modelId="{294C53B9-41F5-44AB-8ADE-2E8017AB7422}" type="sibTrans" cxnId="{28FE072A-0D8A-433C-A5C3-80DB235C68BB}">
      <dgm:prSet/>
      <dgm:spPr/>
      <dgm:t>
        <a:bodyPr/>
        <a:lstStyle/>
        <a:p>
          <a:endParaRPr lang="en-US"/>
        </a:p>
      </dgm:t>
    </dgm:pt>
    <dgm:pt modelId="{33EE42C7-13A7-4350-998F-6F3E4C1E08CD}" type="parTrans" cxnId="{28FE072A-0D8A-433C-A5C3-80DB235C68BB}">
      <dgm:prSet/>
      <dgm:spPr/>
      <dgm:t>
        <a:bodyPr/>
        <a:lstStyle/>
        <a:p>
          <a:endParaRPr lang="en-US"/>
        </a:p>
      </dgm:t>
    </dgm:pt>
    <dgm:pt modelId="{C85A7FE3-11B9-4453-B81D-DD802C93C1F8}">
      <dgm:prSet/>
      <dgm:spPr/>
      <dgm:t>
        <a:bodyPr/>
        <a:lstStyle/>
        <a:p>
          <a:r>
            <a:rPr lang="en-US" b="0" i="0" dirty="0"/>
            <a:t>Weighted Binary Cross-Entropy.</a:t>
          </a:r>
          <a:endParaRPr lang="en-US" dirty="0"/>
        </a:p>
      </dgm:t>
    </dgm:pt>
    <dgm:pt modelId="{9682CA62-27F2-4A38-8EF4-A0C7D24129B3}" type="sibTrans" cxnId="{A5791433-85DB-4229-A8AD-D3668B52ACF4}">
      <dgm:prSet/>
      <dgm:spPr/>
      <dgm:t>
        <a:bodyPr/>
        <a:lstStyle/>
        <a:p>
          <a:endParaRPr lang="en-US"/>
        </a:p>
      </dgm:t>
    </dgm:pt>
    <dgm:pt modelId="{C6F152B4-E3C6-4CFB-98E6-C57E057867DF}" type="parTrans" cxnId="{A5791433-85DB-4229-A8AD-D3668B52ACF4}">
      <dgm:prSet/>
      <dgm:spPr/>
      <dgm:t>
        <a:bodyPr/>
        <a:lstStyle/>
        <a:p>
          <a:endParaRPr lang="en-US"/>
        </a:p>
      </dgm:t>
    </dgm:pt>
    <dgm:pt modelId="{7727706B-D088-44C2-A43A-B30736F4845B}" type="pres">
      <dgm:prSet presAssocID="{5E274361-CDAF-4CE2-B2B4-4873EFD73C24}" presName="linear" presStyleCnt="0">
        <dgm:presLayoutVars>
          <dgm:dir/>
          <dgm:animLvl val="lvl"/>
          <dgm:resizeHandles val="exact"/>
        </dgm:presLayoutVars>
      </dgm:prSet>
      <dgm:spPr/>
    </dgm:pt>
    <dgm:pt modelId="{1F650DF8-A7C6-4892-BA07-F5850FE76BC5}" type="pres">
      <dgm:prSet presAssocID="{6D060A35-F6A5-46C0-A7FC-74AACAC63E10}" presName="parentLin" presStyleCnt="0"/>
      <dgm:spPr/>
    </dgm:pt>
    <dgm:pt modelId="{9CBF124C-6E85-4642-B6B2-D54E4EB1D91A}" type="pres">
      <dgm:prSet presAssocID="{6D060A35-F6A5-46C0-A7FC-74AACAC63E10}" presName="parentLeftMargin" presStyleLbl="node1" presStyleIdx="0" presStyleCnt="4"/>
      <dgm:spPr/>
    </dgm:pt>
    <dgm:pt modelId="{4A63F103-572C-4725-BF3E-FDB3FE4AFD64}" type="pres">
      <dgm:prSet presAssocID="{6D060A35-F6A5-46C0-A7FC-74AACAC63E10}" presName="parentText" presStyleLbl="node1" presStyleIdx="0" presStyleCnt="4">
        <dgm:presLayoutVars>
          <dgm:chMax val="0"/>
          <dgm:bulletEnabled val="1"/>
        </dgm:presLayoutVars>
      </dgm:prSet>
      <dgm:spPr/>
    </dgm:pt>
    <dgm:pt modelId="{DB182A7E-EB56-488C-A240-FA770EE98D6E}" type="pres">
      <dgm:prSet presAssocID="{6D060A35-F6A5-46C0-A7FC-74AACAC63E10}" presName="negativeSpace" presStyleCnt="0"/>
      <dgm:spPr/>
    </dgm:pt>
    <dgm:pt modelId="{C852AB35-CCA4-48C9-9745-44D06733D858}" type="pres">
      <dgm:prSet presAssocID="{6D060A35-F6A5-46C0-A7FC-74AACAC63E10}" presName="childText" presStyleLbl="conFgAcc1" presStyleIdx="0" presStyleCnt="4">
        <dgm:presLayoutVars>
          <dgm:bulletEnabled val="1"/>
        </dgm:presLayoutVars>
      </dgm:prSet>
      <dgm:spPr/>
    </dgm:pt>
    <dgm:pt modelId="{6784FF92-2107-403C-96A4-7A4A06CCD706}" type="pres">
      <dgm:prSet presAssocID="{2FCB926D-3892-41BC-96CA-5F30D376DFFD}" presName="spaceBetweenRectangles" presStyleCnt="0"/>
      <dgm:spPr/>
    </dgm:pt>
    <dgm:pt modelId="{1FA3AB37-24BF-4AC3-8A4C-2DF194717CF5}" type="pres">
      <dgm:prSet presAssocID="{B97D0987-0F16-4163-AC5E-8D1EB6297C7E}" presName="parentLin" presStyleCnt="0"/>
      <dgm:spPr/>
    </dgm:pt>
    <dgm:pt modelId="{717E6F32-1C29-453F-ACA4-DFE2DCED1CA6}" type="pres">
      <dgm:prSet presAssocID="{B97D0987-0F16-4163-AC5E-8D1EB6297C7E}" presName="parentLeftMargin" presStyleLbl="node1" presStyleIdx="0" presStyleCnt="4"/>
      <dgm:spPr/>
    </dgm:pt>
    <dgm:pt modelId="{6B697E0C-C016-474D-A303-3226F8066972}" type="pres">
      <dgm:prSet presAssocID="{B97D0987-0F16-4163-AC5E-8D1EB6297C7E}" presName="parentText" presStyleLbl="node1" presStyleIdx="1" presStyleCnt="4" custLinFactNeighborX="9977" custLinFactNeighborY="-23584">
        <dgm:presLayoutVars>
          <dgm:chMax val="0"/>
          <dgm:bulletEnabled val="1"/>
        </dgm:presLayoutVars>
      </dgm:prSet>
      <dgm:spPr/>
    </dgm:pt>
    <dgm:pt modelId="{6FBF631B-D160-4CB6-BF56-51D700F44FF2}" type="pres">
      <dgm:prSet presAssocID="{B97D0987-0F16-4163-AC5E-8D1EB6297C7E}" presName="negativeSpace" presStyleCnt="0"/>
      <dgm:spPr/>
    </dgm:pt>
    <dgm:pt modelId="{73CFED6F-F7FE-4907-97DB-E59783B4E429}" type="pres">
      <dgm:prSet presAssocID="{B97D0987-0F16-4163-AC5E-8D1EB6297C7E}" presName="childText" presStyleLbl="conFgAcc1" presStyleIdx="1" presStyleCnt="4" custLinFactY="-21432" custLinFactNeighborY="-100000">
        <dgm:presLayoutVars>
          <dgm:bulletEnabled val="1"/>
        </dgm:presLayoutVars>
      </dgm:prSet>
      <dgm:spPr/>
    </dgm:pt>
    <dgm:pt modelId="{42CBCBA0-CD73-4889-B2BF-E9D418526F3D}" type="pres">
      <dgm:prSet presAssocID="{F9ECF8BB-7FAE-4D03-B756-F39E645856B6}" presName="spaceBetweenRectangles" presStyleCnt="0"/>
      <dgm:spPr/>
    </dgm:pt>
    <dgm:pt modelId="{1E6B29F7-A2E0-475E-BEE5-7B47FE59753A}" type="pres">
      <dgm:prSet presAssocID="{36E504E8-97C5-4807-BE16-802E4444F70C}" presName="parentLin" presStyleCnt="0"/>
      <dgm:spPr/>
    </dgm:pt>
    <dgm:pt modelId="{18400199-E7FC-457A-8F62-E01CD33ADC53}" type="pres">
      <dgm:prSet presAssocID="{36E504E8-97C5-4807-BE16-802E4444F70C}" presName="parentLeftMargin" presStyleLbl="node1" presStyleIdx="1" presStyleCnt="4"/>
      <dgm:spPr/>
    </dgm:pt>
    <dgm:pt modelId="{FF44BB3A-5C10-47C2-BF60-882192407819}" type="pres">
      <dgm:prSet presAssocID="{36E504E8-97C5-4807-BE16-802E4444F70C}" presName="parentText" presStyleLbl="node1" presStyleIdx="2" presStyleCnt="4" custLinFactNeighborX="9977" custLinFactNeighborY="-48779">
        <dgm:presLayoutVars>
          <dgm:chMax val="0"/>
          <dgm:bulletEnabled val="1"/>
        </dgm:presLayoutVars>
      </dgm:prSet>
      <dgm:spPr/>
    </dgm:pt>
    <dgm:pt modelId="{F5EC7182-13AA-4271-886A-79FBC1271A12}" type="pres">
      <dgm:prSet presAssocID="{36E504E8-97C5-4807-BE16-802E4444F70C}" presName="negativeSpace" presStyleCnt="0"/>
      <dgm:spPr/>
    </dgm:pt>
    <dgm:pt modelId="{F7AC8A5F-0021-4261-8AB6-91684754321E}" type="pres">
      <dgm:prSet presAssocID="{36E504E8-97C5-4807-BE16-802E4444F70C}" presName="childText" presStyleLbl="conFgAcc1" presStyleIdx="2" presStyleCnt="4" custLinFactY="-37158" custLinFactNeighborY="-100000">
        <dgm:presLayoutVars>
          <dgm:bulletEnabled val="1"/>
        </dgm:presLayoutVars>
      </dgm:prSet>
      <dgm:spPr/>
    </dgm:pt>
    <dgm:pt modelId="{0796BD7E-AB52-42E4-B82D-C4F6F6DB2C6C}" type="pres">
      <dgm:prSet presAssocID="{8C7E1D91-1ADC-4A72-8ECB-349ED8461076}" presName="spaceBetweenRectangles" presStyleCnt="0"/>
      <dgm:spPr/>
    </dgm:pt>
    <dgm:pt modelId="{35081118-E679-499A-9215-6188BC33E268}" type="pres">
      <dgm:prSet presAssocID="{B0335953-7C8D-4997-B1D7-FEFB27291974}" presName="parentLin" presStyleCnt="0"/>
      <dgm:spPr/>
    </dgm:pt>
    <dgm:pt modelId="{496CDFDA-F262-4A53-978A-E4A6183B52B9}" type="pres">
      <dgm:prSet presAssocID="{B0335953-7C8D-4997-B1D7-FEFB27291974}" presName="parentLeftMargin" presStyleLbl="node1" presStyleIdx="2" presStyleCnt="4"/>
      <dgm:spPr/>
    </dgm:pt>
    <dgm:pt modelId="{927981CE-628F-4A1B-9340-651A1DA28799}" type="pres">
      <dgm:prSet presAssocID="{B0335953-7C8D-4997-B1D7-FEFB27291974}" presName="parentText" presStyleLbl="node1" presStyleIdx="3" presStyleCnt="4" custLinFactNeighborX="9977" custLinFactNeighborY="-86620">
        <dgm:presLayoutVars>
          <dgm:chMax val="0"/>
          <dgm:bulletEnabled val="1"/>
        </dgm:presLayoutVars>
      </dgm:prSet>
      <dgm:spPr/>
    </dgm:pt>
    <dgm:pt modelId="{A45589A7-8045-4D19-904B-95FD97F7DABF}" type="pres">
      <dgm:prSet presAssocID="{B0335953-7C8D-4997-B1D7-FEFB27291974}" presName="negativeSpace" presStyleCnt="0"/>
      <dgm:spPr/>
    </dgm:pt>
    <dgm:pt modelId="{5CAE3435-78E5-4544-8408-300035332E7B}" type="pres">
      <dgm:prSet presAssocID="{B0335953-7C8D-4997-B1D7-FEFB27291974}" presName="childText" presStyleLbl="conFgAcc1" presStyleIdx="3" presStyleCnt="4" custLinFactY="-33504" custLinFactNeighborY="-100000">
        <dgm:presLayoutVars>
          <dgm:bulletEnabled val="1"/>
        </dgm:presLayoutVars>
      </dgm:prSet>
      <dgm:spPr/>
    </dgm:pt>
  </dgm:ptLst>
  <dgm:cxnLst>
    <dgm:cxn modelId="{32767806-7AE1-40A9-9C04-2CB0F4C0F382}" srcId="{5E274361-CDAF-4CE2-B2B4-4873EFD73C24}" destId="{B0335953-7C8D-4997-B1D7-FEFB27291974}" srcOrd="3" destOrd="0" parTransId="{9F60D6E1-AC45-41DC-87DB-CA6D99E6FA78}" sibTransId="{0F3CAF2E-9C86-4F21-A0D1-9E3544697F67}"/>
    <dgm:cxn modelId="{14D56D0D-16B2-4DD8-8476-6647A141F183}" type="presOf" srcId="{6D060A35-F6A5-46C0-A7FC-74AACAC63E10}" destId="{4A63F103-572C-4725-BF3E-FDB3FE4AFD64}" srcOrd="1" destOrd="0" presId="urn:microsoft.com/office/officeart/2005/8/layout/list1"/>
    <dgm:cxn modelId="{DAC3AA15-2493-4949-A54B-D6C623B4A684}" srcId="{5E274361-CDAF-4CE2-B2B4-4873EFD73C24}" destId="{B97D0987-0F16-4163-AC5E-8D1EB6297C7E}" srcOrd="1" destOrd="0" parTransId="{C0D481A9-C811-4AB3-A293-275F33709534}" sibTransId="{F9ECF8BB-7FAE-4D03-B756-F39E645856B6}"/>
    <dgm:cxn modelId="{2FB6FA1D-9AB8-4AA1-83EE-5CDCFBEE1284}" type="presOf" srcId="{B97D0987-0F16-4163-AC5E-8D1EB6297C7E}" destId="{717E6F32-1C29-453F-ACA4-DFE2DCED1CA6}" srcOrd="0" destOrd="0" presId="urn:microsoft.com/office/officeart/2005/8/layout/list1"/>
    <dgm:cxn modelId="{28FE072A-0D8A-433C-A5C3-80DB235C68BB}" srcId="{6D060A35-F6A5-46C0-A7FC-74AACAC63E10}" destId="{9D14CC30-1964-4A6D-8863-EEB65C127A76}" srcOrd="0" destOrd="0" parTransId="{33EE42C7-13A7-4350-998F-6F3E4C1E08CD}" sibTransId="{294C53B9-41F5-44AB-8ADE-2E8017AB7422}"/>
    <dgm:cxn modelId="{1AB72A2D-0869-4485-8DD7-61386F39409B}" srcId="{5E274361-CDAF-4CE2-B2B4-4873EFD73C24}" destId="{36E504E8-97C5-4807-BE16-802E4444F70C}" srcOrd="2" destOrd="0" parTransId="{4A82CD45-A7B0-4DD7-AC52-37AAEF21C5BA}" sibTransId="{8C7E1D91-1ADC-4A72-8ECB-349ED8461076}"/>
    <dgm:cxn modelId="{A5791433-85DB-4229-A8AD-D3668B52ACF4}" srcId="{6D060A35-F6A5-46C0-A7FC-74AACAC63E10}" destId="{C85A7FE3-11B9-4453-B81D-DD802C93C1F8}" srcOrd="1" destOrd="0" parTransId="{C6F152B4-E3C6-4CFB-98E6-C57E057867DF}" sibTransId="{9682CA62-27F2-4A38-8EF4-A0C7D24129B3}"/>
    <dgm:cxn modelId="{367A3C3A-E513-459B-8325-099983AA0971}" type="presOf" srcId="{9D14CC30-1964-4A6D-8863-EEB65C127A76}" destId="{C852AB35-CCA4-48C9-9745-44D06733D858}" srcOrd="0" destOrd="0" presId="urn:microsoft.com/office/officeart/2005/8/layout/list1"/>
    <dgm:cxn modelId="{C6B94564-EFE6-4C73-BFE6-1C7C7E107A06}" type="presOf" srcId="{B0335953-7C8D-4997-B1D7-FEFB27291974}" destId="{927981CE-628F-4A1B-9340-651A1DA28799}" srcOrd="1" destOrd="0" presId="urn:microsoft.com/office/officeart/2005/8/layout/list1"/>
    <dgm:cxn modelId="{41A19545-7887-4EF5-AAE5-214E5718FD5C}" type="presOf" srcId="{B97D0987-0F16-4163-AC5E-8D1EB6297C7E}" destId="{6B697E0C-C016-474D-A303-3226F8066972}" srcOrd="1" destOrd="0" presId="urn:microsoft.com/office/officeart/2005/8/layout/list1"/>
    <dgm:cxn modelId="{9D697C77-7AE1-462F-92A5-70493D09FAB3}" type="presOf" srcId="{36E504E8-97C5-4807-BE16-802E4444F70C}" destId="{FF44BB3A-5C10-47C2-BF60-882192407819}" srcOrd="1" destOrd="0" presId="urn:microsoft.com/office/officeart/2005/8/layout/list1"/>
    <dgm:cxn modelId="{23CE4079-A160-4CC8-A7F2-61DF1D144922}" type="presOf" srcId="{36E504E8-97C5-4807-BE16-802E4444F70C}" destId="{18400199-E7FC-457A-8F62-E01CD33ADC53}" srcOrd="0" destOrd="0" presId="urn:microsoft.com/office/officeart/2005/8/layout/list1"/>
    <dgm:cxn modelId="{BAC1EF80-1E8F-4FAA-95B5-3CF154BB5B66}" type="presOf" srcId="{6D060A35-F6A5-46C0-A7FC-74AACAC63E10}" destId="{9CBF124C-6E85-4642-B6B2-D54E4EB1D91A}" srcOrd="0" destOrd="0" presId="urn:microsoft.com/office/officeart/2005/8/layout/list1"/>
    <dgm:cxn modelId="{F0CAB9A0-9B61-43B0-8E47-CE0DF1EFA1A7}" type="presOf" srcId="{B0335953-7C8D-4997-B1D7-FEFB27291974}" destId="{496CDFDA-F262-4A53-978A-E4A6183B52B9}" srcOrd="0" destOrd="0" presId="urn:microsoft.com/office/officeart/2005/8/layout/list1"/>
    <dgm:cxn modelId="{AED79EA9-013E-439B-9F25-CD25D9AFFCBE}" type="presOf" srcId="{5E274361-CDAF-4CE2-B2B4-4873EFD73C24}" destId="{7727706B-D088-44C2-A43A-B30736F4845B}" srcOrd="0" destOrd="0" presId="urn:microsoft.com/office/officeart/2005/8/layout/list1"/>
    <dgm:cxn modelId="{E51578C2-5E24-4A9E-B3DD-5FD1D8750A90}" srcId="{5E274361-CDAF-4CE2-B2B4-4873EFD73C24}" destId="{6D060A35-F6A5-46C0-A7FC-74AACAC63E10}" srcOrd="0" destOrd="0" parTransId="{88723ABF-099C-4B6E-9F21-BC6EE504A2B3}" sibTransId="{2FCB926D-3892-41BC-96CA-5F30D376DFFD}"/>
    <dgm:cxn modelId="{BC0D47FC-24B1-430A-AF4C-06A31F60174E}" type="presOf" srcId="{C85A7FE3-11B9-4453-B81D-DD802C93C1F8}" destId="{C852AB35-CCA4-48C9-9745-44D06733D858}" srcOrd="0" destOrd="1" presId="urn:microsoft.com/office/officeart/2005/8/layout/list1"/>
    <dgm:cxn modelId="{ECD61993-5E5F-45A5-B6E1-C294970F68F1}" type="presParOf" srcId="{7727706B-D088-44C2-A43A-B30736F4845B}" destId="{1F650DF8-A7C6-4892-BA07-F5850FE76BC5}" srcOrd="0" destOrd="0" presId="urn:microsoft.com/office/officeart/2005/8/layout/list1"/>
    <dgm:cxn modelId="{D6CDABD9-3897-412C-B7C7-1FEB66D94208}" type="presParOf" srcId="{1F650DF8-A7C6-4892-BA07-F5850FE76BC5}" destId="{9CBF124C-6E85-4642-B6B2-D54E4EB1D91A}" srcOrd="0" destOrd="0" presId="urn:microsoft.com/office/officeart/2005/8/layout/list1"/>
    <dgm:cxn modelId="{63D8F35D-1256-427E-ADBF-6CDA7B42AA58}" type="presParOf" srcId="{1F650DF8-A7C6-4892-BA07-F5850FE76BC5}" destId="{4A63F103-572C-4725-BF3E-FDB3FE4AFD64}" srcOrd="1" destOrd="0" presId="urn:microsoft.com/office/officeart/2005/8/layout/list1"/>
    <dgm:cxn modelId="{F2760F31-B47E-41D6-9415-5A147B3793CD}" type="presParOf" srcId="{7727706B-D088-44C2-A43A-B30736F4845B}" destId="{DB182A7E-EB56-488C-A240-FA770EE98D6E}" srcOrd="1" destOrd="0" presId="urn:microsoft.com/office/officeart/2005/8/layout/list1"/>
    <dgm:cxn modelId="{9C8146F8-0874-4DD3-A46B-892A161D7D42}" type="presParOf" srcId="{7727706B-D088-44C2-A43A-B30736F4845B}" destId="{C852AB35-CCA4-48C9-9745-44D06733D858}" srcOrd="2" destOrd="0" presId="urn:microsoft.com/office/officeart/2005/8/layout/list1"/>
    <dgm:cxn modelId="{CC2D04DE-4B29-4B31-BC04-5502931E3B5E}" type="presParOf" srcId="{7727706B-D088-44C2-A43A-B30736F4845B}" destId="{6784FF92-2107-403C-96A4-7A4A06CCD706}" srcOrd="3" destOrd="0" presId="urn:microsoft.com/office/officeart/2005/8/layout/list1"/>
    <dgm:cxn modelId="{AB6D88A2-0904-4058-A3E7-6774244D80D3}" type="presParOf" srcId="{7727706B-D088-44C2-A43A-B30736F4845B}" destId="{1FA3AB37-24BF-4AC3-8A4C-2DF194717CF5}" srcOrd="4" destOrd="0" presId="urn:microsoft.com/office/officeart/2005/8/layout/list1"/>
    <dgm:cxn modelId="{5AC2FFAE-D9CA-4FC4-8B25-B10CEAB9E641}" type="presParOf" srcId="{1FA3AB37-24BF-4AC3-8A4C-2DF194717CF5}" destId="{717E6F32-1C29-453F-ACA4-DFE2DCED1CA6}" srcOrd="0" destOrd="0" presId="urn:microsoft.com/office/officeart/2005/8/layout/list1"/>
    <dgm:cxn modelId="{D795ED60-7394-4382-90A3-5B50472AA0F3}" type="presParOf" srcId="{1FA3AB37-24BF-4AC3-8A4C-2DF194717CF5}" destId="{6B697E0C-C016-474D-A303-3226F8066972}" srcOrd="1" destOrd="0" presId="urn:microsoft.com/office/officeart/2005/8/layout/list1"/>
    <dgm:cxn modelId="{4C65327F-5BF8-4565-AF84-4D2228C24140}" type="presParOf" srcId="{7727706B-D088-44C2-A43A-B30736F4845B}" destId="{6FBF631B-D160-4CB6-BF56-51D700F44FF2}" srcOrd="5" destOrd="0" presId="urn:microsoft.com/office/officeart/2005/8/layout/list1"/>
    <dgm:cxn modelId="{6260CB68-7795-4C4B-B462-63B71243DFAB}" type="presParOf" srcId="{7727706B-D088-44C2-A43A-B30736F4845B}" destId="{73CFED6F-F7FE-4907-97DB-E59783B4E429}" srcOrd="6" destOrd="0" presId="urn:microsoft.com/office/officeart/2005/8/layout/list1"/>
    <dgm:cxn modelId="{FAD1DEAF-ABDE-4D2F-BAE4-0C1934C1F7D9}" type="presParOf" srcId="{7727706B-D088-44C2-A43A-B30736F4845B}" destId="{42CBCBA0-CD73-4889-B2BF-E9D418526F3D}" srcOrd="7" destOrd="0" presId="urn:microsoft.com/office/officeart/2005/8/layout/list1"/>
    <dgm:cxn modelId="{8C64AADC-FACC-403E-AB5D-9290C5232F28}" type="presParOf" srcId="{7727706B-D088-44C2-A43A-B30736F4845B}" destId="{1E6B29F7-A2E0-475E-BEE5-7B47FE59753A}" srcOrd="8" destOrd="0" presId="urn:microsoft.com/office/officeart/2005/8/layout/list1"/>
    <dgm:cxn modelId="{580BC567-E4B8-434D-84BC-1246D5EBF5BF}" type="presParOf" srcId="{1E6B29F7-A2E0-475E-BEE5-7B47FE59753A}" destId="{18400199-E7FC-457A-8F62-E01CD33ADC53}" srcOrd="0" destOrd="0" presId="urn:microsoft.com/office/officeart/2005/8/layout/list1"/>
    <dgm:cxn modelId="{2CBAF95B-0B10-445C-8190-8CFAEFA871E4}" type="presParOf" srcId="{1E6B29F7-A2E0-475E-BEE5-7B47FE59753A}" destId="{FF44BB3A-5C10-47C2-BF60-882192407819}" srcOrd="1" destOrd="0" presId="urn:microsoft.com/office/officeart/2005/8/layout/list1"/>
    <dgm:cxn modelId="{736EBD6E-945F-4469-92F9-29046927C0DD}" type="presParOf" srcId="{7727706B-D088-44C2-A43A-B30736F4845B}" destId="{F5EC7182-13AA-4271-886A-79FBC1271A12}" srcOrd="9" destOrd="0" presId="urn:microsoft.com/office/officeart/2005/8/layout/list1"/>
    <dgm:cxn modelId="{EB1B2428-83A5-4D79-A252-421673999C11}" type="presParOf" srcId="{7727706B-D088-44C2-A43A-B30736F4845B}" destId="{F7AC8A5F-0021-4261-8AB6-91684754321E}" srcOrd="10" destOrd="0" presId="urn:microsoft.com/office/officeart/2005/8/layout/list1"/>
    <dgm:cxn modelId="{A4079451-5D73-499F-8518-314862340D69}" type="presParOf" srcId="{7727706B-D088-44C2-A43A-B30736F4845B}" destId="{0796BD7E-AB52-42E4-B82D-C4F6F6DB2C6C}" srcOrd="11" destOrd="0" presId="urn:microsoft.com/office/officeart/2005/8/layout/list1"/>
    <dgm:cxn modelId="{C76720C0-F517-490A-98C7-80B2ED59DE3A}" type="presParOf" srcId="{7727706B-D088-44C2-A43A-B30736F4845B}" destId="{35081118-E679-499A-9215-6188BC33E268}" srcOrd="12" destOrd="0" presId="urn:microsoft.com/office/officeart/2005/8/layout/list1"/>
    <dgm:cxn modelId="{7E567D6A-4319-45A6-8659-FF7517F83D26}" type="presParOf" srcId="{35081118-E679-499A-9215-6188BC33E268}" destId="{496CDFDA-F262-4A53-978A-E4A6183B52B9}" srcOrd="0" destOrd="0" presId="urn:microsoft.com/office/officeart/2005/8/layout/list1"/>
    <dgm:cxn modelId="{6C762443-689E-4B19-B95C-0232F63D2083}" type="presParOf" srcId="{35081118-E679-499A-9215-6188BC33E268}" destId="{927981CE-628F-4A1B-9340-651A1DA28799}" srcOrd="1" destOrd="0" presId="urn:microsoft.com/office/officeart/2005/8/layout/list1"/>
    <dgm:cxn modelId="{40D2E2B6-2D23-4841-BCFB-E26A4437496A}" type="presParOf" srcId="{7727706B-D088-44C2-A43A-B30736F4845B}" destId="{A45589A7-8045-4D19-904B-95FD97F7DABF}" srcOrd="13" destOrd="0" presId="urn:microsoft.com/office/officeart/2005/8/layout/list1"/>
    <dgm:cxn modelId="{5C0118EB-2E62-4181-BE21-6FB522C1ED13}" type="presParOf" srcId="{7727706B-D088-44C2-A43A-B30736F4845B}" destId="{5CAE3435-78E5-4544-8408-300035332E7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494A8-EC49-4C7F-ABD6-BFDE98E5AD0C}">
      <dsp:nvSpPr>
        <dsp:cNvPr id="0" name=""/>
        <dsp:cNvSpPr/>
      </dsp:nvSpPr>
      <dsp:spPr>
        <a:xfrm>
          <a:off x="-422556" y="7819"/>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D26D9-589A-4C7F-A29D-B2CA520A52E0}">
      <dsp:nvSpPr>
        <dsp:cNvPr id="0" name=""/>
        <dsp:cNvSpPr/>
      </dsp:nvSpPr>
      <dsp:spPr>
        <a:xfrm>
          <a:off x="-240521" y="143217"/>
          <a:ext cx="330972" cy="3309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F6464-4630-429D-BBE3-9DDE6EA328AB}">
      <dsp:nvSpPr>
        <dsp:cNvPr id="0" name=""/>
        <dsp:cNvSpPr/>
      </dsp:nvSpPr>
      <dsp:spPr>
        <a:xfrm>
          <a:off x="272486" y="7819"/>
          <a:ext cx="2882303"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272486" y="7819"/>
        <a:ext cx="2882303" cy="601768"/>
      </dsp:txXfrm>
    </dsp:sp>
    <dsp:sp modelId="{4283DE68-8E6D-427D-B8DE-DD86CB883516}">
      <dsp:nvSpPr>
        <dsp:cNvPr id="0" name=""/>
        <dsp:cNvSpPr/>
      </dsp:nvSpPr>
      <dsp:spPr>
        <a:xfrm>
          <a:off x="-422556" y="760030"/>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D2B601-C5BB-4D3F-B5B0-47DB58C82C4F}">
      <dsp:nvSpPr>
        <dsp:cNvPr id="0" name=""/>
        <dsp:cNvSpPr/>
      </dsp:nvSpPr>
      <dsp:spPr>
        <a:xfrm>
          <a:off x="-240521" y="895428"/>
          <a:ext cx="330972" cy="3309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CCAE66-DAA4-43E3-944E-3E661C8A540C}">
      <dsp:nvSpPr>
        <dsp:cNvPr id="0" name=""/>
        <dsp:cNvSpPr/>
      </dsp:nvSpPr>
      <dsp:spPr>
        <a:xfrm>
          <a:off x="272486" y="760030"/>
          <a:ext cx="2882303"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a:t>Background</a:t>
          </a:r>
        </a:p>
      </dsp:txBody>
      <dsp:txXfrm>
        <a:off x="272486" y="760030"/>
        <a:ext cx="2882303" cy="601768"/>
      </dsp:txXfrm>
    </dsp:sp>
    <dsp:sp modelId="{23BF99FF-4F0B-42E0-946A-EA8585BF7D23}">
      <dsp:nvSpPr>
        <dsp:cNvPr id="0" name=""/>
        <dsp:cNvSpPr/>
      </dsp:nvSpPr>
      <dsp:spPr>
        <a:xfrm>
          <a:off x="-422556" y="1512240"/>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0A219-E255-43C3-9E72-76EB5A0ED8E1}">
      <dsp:nvSpPr>
        <dsp:cNvPr id="0" name=""/>
        <dsp:cNvSpPr/>
      </dsp:nvSpPr>
      <dsp:spPr>
        <a:xfrm>
          <a:off x="-240521" y="1647638"/>
          <a:ext cx="330972" cy="3309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DBCDE2-6B41-44E3-ACC5-5851E0C82548}">
      <dsp:nvSpPr>
        <dsp:cNvPr id="0" name=""/>
        <dsp:cNvSpPr/>
      </dsp:nvSpPr>
      <dsp:spPr>
        <a:xfrm>
          <a:off x="272486" y="1512240"/>
          <a:ext cx="1610417"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dirty="0"/>
            <a:t>The Model:</a:t>
          </a:r>
        </a:p>
      </dsp:txBody>
      <dsp:txXfrm>
        <a:off x="272486" y="1512240"/>
        <a:ext cx="1610417" cy="601768"/>
      </dsp:txXfrm>
    </dsp:sp>
    <dsp:sp modelId="{D486F00A-34B8-421B-AAC1-436A3BCA6640}">
      <dsp:nvSpPr>
        <dsp:cNvPr id="0" name=""/>
        <dsp:cNvSpPr/>
      </dsp:nvSpPr>
      <dsp:spPr>
        <a:xfrm>
          <a:off x="306941" y="1717227"/>
          <a:ext cx="2964830"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488950">
            <a:lnSpc>
              <a:spcPct val="100000"/>
            </a:lnSpc>
            <a:spcBef>
              <a:spcPct val="0"/>
            </a:spcBef>
            <a:spcAft>
              <a:spcPct val="35000"/>
            </a:spcAft>
            <a:buNone/>
          </a:pPr>
          <a:r>
            <a:rPr lang="en-US" sz="1100" kern="1200" dirty="0"/>
            <a:t>Pre-process, General process, Dataset, Training </a:t>
          </a:r>
        </a:p>
      </dsp:txBody>
      <dsp:txXfrm>
        <a:off x="306941" y="1717227"/>
        <a:ext cx="2964830" cy="601768"/>
      </dsp:txXfrm>
    </dsp:sp>
    <dsp:sp modelId="{A78328D3-8F7C-4264-81BF-9AAED00E2021}">
      <dsp:nvSpPr>
        <dsp:cNvPr id="0" name=""/>
        <dsp:cNvSpPr/>
      </dsp:nvSpPr>
      <dsp:spPr>
        <a:xfrm>
          <a:off x="-422556" y="2264451"/>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B93BFE-63FB-4936-9A60-B0EE32985D20}">
      <dsp:nvSpPr>
        <dsp:cNvPr id="0" name=""/>
        <dsp:cNvSpPr/>
      </dsp:nvSpPr>
      <dsp:spPr>
        <a:xfrm>
          <a:off x="-240521" y="2399849"/>
          <a:ext cx="330972" cy="3309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B08838-2EB8-4EEA-8881-851CCA3C2D1F}">
      <dsp:nvSpPr>
        <dsp:cNvPr id="0" name=""/>
        <dsp:cNvSpPr/>
      </dsp:nvSpPr>
      <dsp:spPr>
        <a:xfrm>
          <a:off x="272486" y="2264451"/>
          <a:ext cx="2882303"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272486" y="2264451"/>
        <a:ext cx="2882303" cy="601768"/>
      </dsp:txXfrm>
    </dsp:sp>
    <dsp:sp modelId="{3D49634F-ACB1-4A6E-A0C2-FB7398D1FD2C}">
      <dsp:nvSpPr>
        <dsp:cNvPr id="0" name=""/>
        <dsp:cNvSpPr/>
      </dsp:nvSpPr>
      <dsp:spPr>
        <a:xfrm>
          <a:off x="-422556" y="3016662"/>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DCEE9B-0E1B-4DB5-B8D1-D20D981CC9EF}">
      <dsp:nvSpPr>
        <dsp:cNvPr id="0" name=""/>
        <dsp:cNvSpPr/>
      </dsp:nvSpPr>
      <dsp:spPr>
        <a:xfrm>
          <a:off x="-240521" y="3152060"/>
          <a:ext cx="330972" cy="3309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313AD7-68E0-4392-9BC7-4B22E0CABADE}">
      <dsp:nvSpPr>
        <dsp:cNvPr id="0" name=""/>
        <dsp:cNvSpPr/>
      </dsp:nvSpPr>
      <dsp:spPr>
        <a:xfrm>
          <a:off x="272486" y="3016662"/>
          <a:ext cx="2882303"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272486" y="3016662"/>
        <a:ext cx="2882303" cy="601768"/>
      </dsp:txXfrm>
    </dsp:sp>
    <dsp:sp modelId="{5BDA57AC-A2FE-4AB4-80BB-02FBC609D6C3}">
      <dsp:nvSpPr>
        <dsp:cNvPr id="0" name=""/>
        <dsp:cNvSpPr/>
      </dsp:nvSpPr>
      <dsp:spPr>
        <a:xfrm>
          <a:off x="-422556" y="3768872"/>
          <a:ext cx="3578706" cy="6017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E0A17-27CD-4343-8AD5-EE723DBB9655}">
      <dsp:nvSpPr>
        <dsp:cNvPr id="0" name=""/>
        <dsp:cNvSpPr/>
      </dsp:nvSpPr>
      <dsp:spPr>
        <a:xfrm>
          <a:off x="-240521" y="3904270"/>
          <a:ext cx="330972" cy="3309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84A5BF-63DE-48E5-A627-CC1085F1AB9D}">
      <dsp:nvSpPr>
        <dsp:cNvPr id="0" name=""/>
        <dsp:cNvSpPr/>
      </dsp:nvSpPr>
      <dsp:spPr>
        <a:xfrm>
          <a:off x="272486" y="3768872"/>
          <a:ext cx="2882303" cy="601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87" tIns="63687" rIns="63687" bIns="63687" numCol="1" spcCol="1270" anchor="ctr" anchorCtr="0">
          <a:noAutofit/>
        </a:bodyPr>
        <a:lstStyle/>
        <a:p>
          <a:pPr marL="0" lvl="0" indent="0" algn="l" defTabSz="844550">
            <a:lnSpc>
              <a:spcPct val="100000"/>
            </a:lnSpc>
            <a:spcBef>
              <a:spcPct val="0"/>
            </a:spcBef>
            <a:spcAft>
              <a:spcPct val="35000"/>
            </a:spcAft>
            <a:buNone/>
          </a:pPr>
          <a:r>
            <a:rPr lang="en-US" sz="1900" kern="1200"/>
            <a:t>Demonstration</a:t>
          </a:r>
        </a:p>
      </dsp:txBody>
      <dsp:txXfrm>
        <a:off x="272486" y="3768872"/>
        <a:ext cx="2882303" cy="6017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F8B4-04C7-4D5C-B2E2-16DEE107FF48}">
      <dsp:nvSpPr>
        <dsp:cNvPr id="0" name=""/>
        <dsp:cNvSpPr/>
      </dsp:nvSpPr>
      <dsp:spPr>
        <a:xfrm>
          <a:off x="0" y="0"/>
          <a:ext cx="5322656" cy="998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66B179-1855-4BDD-AFD5-29A3D5CDD4F1}">
      <dsp:nvSpPr>
        <dsp:cNvPr id="0" name=""/>
        <dsp:cNvSpPr/>
      </dsp:nvSpPr>
      <dsp:spPr>
        <a:xfrm>
          <a:off x="302049" y="229192"/>
          <a:ext cx="549718" cy="5491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031530-C044-46DC-BE40-5E53598561AA}">
      <dsp:nvSpPr>
        <dsp:cNvPr id="0" name=""/>
        <dsp:cNvSpPr/>
      </dsp:nvSpPr>
      <dsp:spPr>
        <a:xfrm>
          <a:off x="1153817" y="4527"/>
          <a:ext cx="3808566" cy="9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79" tIns="105779" rIns="105779" bIns="105779" numCol="1" spcCol="1270" anchor="ctr" anchorCtr="0">
          <a:noAutofit/>
        </a:bodyPr>
        <a:lstStyle/>
        <a:p>
          <a:pPr marL="0" lvl="0" indent="0" algn="l" defTabSz="622300">
            <a:lnSpc>
              <a:spcPct val="100000"/>
            </a:lnSpc>
            <a:spcBef>
              <a:spcPct val="0"/>
            </a:spcBef>
            <a:spcAft>
              <a:spcPct val="35000"/>
            </a:spcAft>
            <a:buNone/>
          </a:pPr>
          <a:r>
            <a:rPr lang="en-US" sz="1400" b="1" kern="1200"/>
            <a:t>Complexity</a:t>
          </a:r>
          <a:r>
            <a:rPr lang="he-IL" sz="1400" b="1" kern="1200"/>
            <a:t> :</a:t>
          </a:r>
          <a:r>
            <a:rPr lang="en-US" sz="1400" kern="1200"/>
            <a:t>Academic networks consist of vast and complex datasets with intricate relationships between publications and authors. Detecting anomalies in citations is challenging.</a:t>
          </a:r>
        </a:p>
      </dsp:txBody>
      <dsp:txXfrm>
        <a:off x="1153817" y="4527"/>
        <a:ext cx="3808566" cy="999487"/>
      </dsp:txXfrm>
    </dsp:sp>
    <dsp:sp modelId="{271CE23C-F734-461F-B477-606092C01059}">
      <dsp:nvSpPr>
        <dsp:cNvPr id="0" name=""/>
        <dsp:cNvSpPr/>
      </dsp:nvSpPr>
      <dsp:spPr>
        <a:xfrm>
          <a:off x="0" y="1214433"/>
          <a:ext cx="5322656" cy="998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7360C1-AA44-4226-8582-1569560C6831}">
      <dsp:nvSpPr>
        <dsp:cNvPr id="0" name=""/>
        <dsp:cNvSpPr/>
      </dsp:nvSpPr>
      <dsp:spPr>
        <a:xfrm>
          <a:off x="302049" y="1439098"/>
          <a:ext cx="549718" cy="5491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14BD21-7191-47CC-94CB-AA623C20E95C}">
      <dsp:nvSpPr>
        <dsp:cNvPr id="0" name=""/>
        <dsp:cNvSpPr/>
      </dsp:nvSpPr>
      <dsp:spPr>
        <a:xfrm>
          <a:off x="1153817" y="1214433"/>
          <a:ext cx="3808566" cy="9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79" tIns="105779" rIns="105779" bIns="105779" numCol="1" spcCol="1270" anchor="ctr" anchorCtr="0">
          <a:noAutofit/>
        </a:bodyPr>
        <a:lstStyle/>
        <a:p>
          <a:pPr marL="0" lvl="0" indent="0" algn="l" defTabSz="622300">
            <a:lnSpc>
              <a:spcPct val="100000"/>
            </a:lnSpc>
            <a:spcBef>
              <a:spcPct val="0"/>
            </a:spcBef>
            <a:spcAft>
              <a:spcPct val="35000"/>
            </a:spcAft>
            <a:buNone/>
          </a:pPr>
          <a:r>
            <a:rPr lang="en-US" sz="1400" b="1" kern="1200" dirty="0"/>
            <a:t>Volume</a:t>
          </a:r>
          <a:r>
            <a:rPr lang="en-US" sz="1400" kern="1200" dirty="0"/>
            <a:t>: The sheer volume of publications and the complexity of citation networks make it difficult to process and analyze data efficiently.</a:t>
          </a:r>
        </a:p>
      </dsp:txBody>
      <dsp:txXfrm>
        <a:off x="1153817" y="1214433"/>
        <a:ext cx="3808566" cy="999487"/>
      </dsp:txXfrm>
    </dsp:sp>
    <dsp:sp modelId="{F0EAD7E0-7882-4EAA-B263-93DEB744627E}">
      <dsp:nvSpPr>
        <dsp:cNvPr id="0" name=""/>
        <dsp:cNvSpPr/>
      </dsp:nvSpPr>
      <dsp:spPr>
        <a:xfrm>
          <a:off x="0" y="2424338"/>
          <a:ext cx="5322656" cy="998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610D05-1BB9-4E20-9B40-65FC9D067C8B}">
      <dsp:nvSpPr>
        <dsp:cNvPr id="0" name=""/>
        <dsp:cNvSpPr/>
      </dsp:nvSpPr>
      <dsp:spPr>
        <a:xfrm>
          <a:off x="302049" y="2649003"/>
          <a:ext cx="549718" cy="5491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404B62-664E-4338-A2B1-2509CBCDE3E1}">
      <dsp:nvSpPr>
        <dsp:cNvPr id="0" name=""/>
        <dsp:cNvSpPr/>
      </dsp:nvSpPr>
      <dsp:spPr>
        <a:xfrm>
          <a:off x="1153817" y="2424338"/>
          <a:ext cx="3808566" cy="9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79" tIns="105779" rIns="105779" bIns="105779" numCol="1" spcCol="1270" anchor="ctr" anchorCtr="0">
          <a:noAutofit/>
        </a:bodyPr>
        <a:lstStyle/>
        <a:p>
          <a:pPr marL="0" lvl="0" indent="0" algn="l" defTabSz="622300">
            <a:lnSpc>
              <a:spcPct val="100000"/>
            </a:lnSpc>
            <a:spcBef>
              <a:spcPct val="0"/>
            </a:spcBef>
            <a:spcAft>
              <a:spcPct val="35000"/>
            </a:spcAft>
            <a:buNone/>
          </a:pPr>
          <a:r>
            <a:rPr lang="en-US" sz="1400" b="1" kern="1200" dirty="0"/>
            <a:t>Scalability: </a:t>
          </a:r>
          <a:r>
            <a:rPr lang="en-US" sz="1400" kern="1200" dirty="0"/>
            <a:t>Ensuring that our detection methods can scale with the growth of academic publications is crucial.</a:t>
          </a:r>
        </a:p>
      </dsp:txBody>
      <dsp:txXfrm>
        <a:off x="1153817" y="2424338"/>
        <a:ext cx="3808566" cy="999487"/>
      </dsp:txXfrm>
    </dsp:sp>
    <dsp:sp modelId="{1971824B-A35E-4278-A680-B373F6202D11}">
      <dsp:nvSpPr>
        <dsp:cNvPr id="0" name=""/>
        <dsp:cNvSpPr/>
      </dsp:nvSpPr>
      <dsp:spPr>
        <a:xfrm>
          <a:off x="0" y="3634244"/>
          <a:ext cx="5322656" cy="9985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92352-8B4C-406B-944A-CA9F301A64DF}">
      <dsp:nvSpPr>
        <dsp:cNvPr id="0" name=""/>
        <dsp:cNvSpPr/>
      </dsp:nvSpPr>
      <dsp:spPr>
        <a:xfrm>
          <a:off x="302049" y="3858909"/>
          <a:ext cx="549718" cy="5491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DF8C58-9568-42E5-A381-A392C8B8CC8C}">
      <dsp:nvSpPr>
        <dsp:cNvPr id="0" name=""/>
        <dsp:cNvSpPr/>
      </dsp:nvSpPr>
      <dsp:spPr>
        <a:xfrm>
          <a:off x="1231778" y="3638771"/>
          <a:ext cx="3808566" cy="999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79" tIns="105779" rIns="105779" bIns="105779" numCol="1" spcCol="1270" anchor="ctr" anchorCtr="0">
          <a:noAutofit/>
        </a:bodyPr>
        <a:lstStyle/>
        <a:p>
          <a:pPr marL="0" lvl="0" indent="0" algn="l" defTabSz="622300">
            <a:lnSpc>
              <a:spcPct val="100000"/>
            </a:lnSpc>
            <a:spcBef>
              <a:spcPct val="0"/>
            </a:spcBef>
            <a:spcAft>
              <a:spcPct val="35000"/>
            </a:spcAft>
            <a:buNone/>
          </a:pPr>
          <a:r>
            <a:rPr lang="en-US" sz="1400" b="1" kern="1200" dirty="0"/>
            <a:t>Detecting Anomalies: </a:t>
          </a:r>
          <a:r>
            <a:rPr lang="en-US" sz="1400" kern="1200" dirty="0"/>
            <a:t>Differentiating between legitimate citation behaviors (such as self-citations or collaborative citation clusters) and true anomalies requires sophisticated techniques to avoid false positives and ensure accuracy.</a:t>
          </a:r>
        </a:p>
      </dsp:txBody>
      <dsp:txXfrm>
        <a:off x="1231778" y="3638771"/>
        <a:ext cx="3808566" cy="999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5920-345C-4D3C-B6A9-55BA6EC7D5DE}">
      <dsp:nvSpPr>
        <dsp:cNvPr id="0" name=""/>
        <dsp:cNvSpPr/>
      </dsp:nvSpPr>
      <dsp:spPr>
        <a:xfrm>
          <a:off x="6670" y="739190"/>
          <a:ext cx="1993731" cy="119623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Motivational Framework</a:t>
          </a:r>
          <a:endParaRPr lang="en-US" sz="2200" kern="1200" dirty="0"/>
        </a:p>
      </dsp:txBody>
      <dsp:txXfrm>
        <a:off x="41707" y="774227"/>
        <a:ext cx="1923657" cy="1126164"/>
      </dsp:txXfrm>
    </dsp:sp>
    <dsp:sp modelId="{E0AC87F3-FFE9-4D14-84DD-A815091F5D56}">
      <dsp:nvSpPr>
        <dsp:cNvPr id="0" name=""/>
        <dsp:cNvSpPr/>
      </dsp:nvSpPr>
      <dsp:spPr>
        <a:xfrm>
          <a:off x="2175850" y="1090087"/>
          <a:ext cx="422671" cy="49444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175850" y="1188976"/>
        <a:ext cx="295870" cy="296667"/>
      </dsp:txXfrm>
    </dsp:sp>
    <dsp:sp modelId="{6C1CF24B-7357-4280-94FA-0C85AA2CC4FF}">
      <dsp:nvSpPr>
        <dsp:cNvPr id="0" name=""/>
        <dsp:cNvSpPr/>
      </dsp:nvSpPr>
      <dsp:spPr>
        <a:xfrm>
          <a:off x="2797894" y="739190"/>
          <a:ext cx="1993731" cy="119623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Objective Clarity</a:t>
          </a:r>
          <a:endParaRPr lang="en-US" sz="2200" kern="1200" dirty="0"/>
        </a:p>
      </dsp:txBody>
      <dsp:txXfrm>
        <a:off x="2832931" y="774227"/>
        <a:ext cx="1923657" cy="1126164"/>
      </dsp:txXfrm>
    </dsp:sp>
    <dsp:sp modelId="{B266DB13-17B2-4DAA-A30B-C7C6300E866B}">
      <dsp:nvSpPr>
        <dsp:cNvPr id="0" name=""/>
        <dsp:cNvSpPr/>
      </dsp:nvSpPr>
      <dsp:spPr>
        <a:xfrm>
          <a:off x="4967074" y="1090087"/>
          <a:ext cx="422671" cy="49444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967074" y="1188976"/>
        <a:ext cx="295870" cy="296667"/>
      </dsp:txXfrm>
    </dsp:sp>
    <dsp:sp modelId="{545BFD92-2EAC-49A3-A527-1AA4CF35D51F}">
      <dsp:nvSpPr>
        <dsp:cNvPr id="0" name=""/>
        <dsp:cNvSpPr/>
      </dsp:nvSpPr>
      <dsp:spPr>
        <a:xfrm>
          <a:off x="5589118" y="739190"/>
          <a:ext cx="1993731" cy="119623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Application Enhancements</a:t>
          </a:r>
          <a:endParaRPr lang="en-US" sz="2200" kern="1200" dirty="0"/>
        </a:p>
      </dsp:txBody>
      <dsp:txXfrm>
        <a:off x="5624155" y="774227"/>
        <a:ext cx="1923657" cy="11261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2B9AD8-D41B-4187-8062-17BB765AE2B9}">
      <dsp:nvSpPr>
        <dsp:cNvPr id="0" name=""/>
        <dsp:cNvSpPr/>
      </dsp:nvSpPr>
      <dsp:spPr>
        <a:xfrm>
          <a:off x="0" y="4510"/>
          <a:ext cx="5312590" cy="9879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8A9A1-7705-4F99-8351-C6396B295DD0}">
      <dsp:nvSpPr>
        <dsp:cNvPr id="0" name=""/>
        <dsp:cNvSpPr/>
      </dsp:nvSpPr>
      <dsp:spPr>
        <a:xfrm>
          <a:off x="298856" y="226800"/>
          <a:ext cx="543906" cy="543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1F861C-EED1-439F-84D6-1D9D0D5C30AA}">
      <dsp:nvSpPr>
        <dsp:cNvPr id="0" name=""/>
        <dsp:cNvSpPr/>
      </dsp:nvSpPr>
      <dsp:spPr>
        <a:xfrm>
          <a:off x="1141620" y="4510"/>
          <a:ext cx="4136391" cy="104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94" tIns="111094" rIns="111094" bIns="111094" numCol="1" spcCol="1270" anchor="ctr" anchorCtr="0">
          <a:noAutofit/>
        </a:bodyPr>
        <a:lstStyle/>
        <a:p>
          <a:pPr marL="0" lvl="0" indent="0" algn="l" defTabSz="622300">
            <a:lnSpc>
              <a:spcPct val="100000"/>
            </a:lnSpc>
            <a:spcBef>
              <a:spcPct val="0"/>
            </a:spcBef>
            <a:spcAft>
              <a:spcPct val="35000"/>
            </a:spcAft>
            <a:buNone/>
          </a:pPr>
          <a:r>
            <a:rPr lang="en-US" sz="1400" b="1" kern="1200" dirty="0"/>
            <a:t>Node Feature: </a:t>
          </a:r>
          <a:br>
            <a:rPr lang="en-US" sz="1400" b="1" kern="1200" dirty="0"/>
          </a:br>
          <a:r>
            <a:rPr lang="en-US" sz="1400" kern="1200" dirty="0"/>
            <a:t>Represents various attributes associated with the node, such as metrics or characteristics that describe its properties and behavior within the graph.</a:t>
          </a:r>
        </a:p>
      </dsp:txBody>
      <dsp:txXfrm>
        <a:off x="1141620" y="4510"/>
        <a:ext cx="4136391" cy="1049703"/>
      </dsp:txXfrm>
    </dsp:sp>
    <dsp:sp modelId="{48566324-6261-4770-9772-3A39D2B986E9}">
      <dsp:nvSpPr>
        <dsp:cNvPr id="0" name=""/>
        <dsp:cNvSpPr/>
      </dsp:nvSpPr>
      <dsp:spPr>
        <a:xfrm>
          <a:off x="0" y="1316639"/>
          <a:ext cx="5312590" cy="9879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D3C900-C324-42F4-9595-9C8AFED8C9F7}">
      <dsp:nvSpPr>
        <dsp:cNvPr id="0" name=""/>
        <dsp:cNvSpPr/>
      </dsp:nvSpPr>
      <dsp:spPr>
        <a:xfrm>
          <a:off x="298856" y="1538929"/>
          <a:ext cx="543906" cy="543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83D4AB-900A-43F3-8719-3D0BDC3AEAF5}">
      <dsp:nvSpPr>
        <dsp:cNvPr id="0" name=""/>
        <dsp:cNvSpPr/>
      </dsp:nvSpPr>
      <dsp:spPr>
        <a:xfrm>
          <a:off x="1141620" y="1316639"/>
          <a:ext cx="4136391" cy="104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94" tIns="111094" rIns="111094" bIns="111094" numCol="1" spcCol="1270" anchor="ctr" anchorCtr="0">
          <a:noAutofit/>
        </a:bodyPr>
        <a:lstStyle/>
        <a:p>
          <a:pPr marL="0" lvl="0" indent="0" algn="l" defTabSz="622300">
            <a:lnSpc>
              <a:spcPct val="100000"/>
            </a:lnSpc>
            <a:spcBef>
              <a:spcPct val="0"/>
            </a:spcBef>
            <a:spcAft>
              <a:spcPct val="35000"/>
            </a:spcAft>
            <a:buNone/>
          </a:pPr>
          <a:r>
            <a:rPr lang="en-US" sz="1400" b="1" kern="1200"/>
            <a:t>Node Timestamp</a:t>
          </a:r>
          <a:r>
            <a:rPr lang="en-US" sz="1400" kern="1200"/>
            <a:t>:</a:t>
          </a:r>
          <a:br>
            <a:rPr lang="en-US" sz="1400" kern="1200"/>
          </a:br>
          <a:r>
            <a:rPr lang="en-US" sz="1400" kern="1200"/>
            <a:t> A temporal marker indicating when a specific event or interaction involving the node occurred, crucial for analyzing the temporal dynamics of the network.</a:t>
          </a:r>
        </a:p>
      </dsp:txBody>
      <dsp:txXfrm>
        <a:off x="1141620" y="1316639"/>
        <a:ext cx="4136391" cy="1049703"/>
      </dsp:txXfrm>
    </dsp:sp>
    <dsp:sp modelId="{4899DC64-F7F4-45B9-AC55-9042FC364680}">
      <dsp:nvSpPr>
        <dsp:cNvPr id="0" name=""/>
        <dsp:cNvSpPr/>
      </dsp:nvSpPr>
      <dsp:spPr>
        <a:xfrm>
          <a:off x="0" y="2628767"/>
          <a:ext cx="5312590" cy="9879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0CCAA7-13DE-4E25-8FC1-1AC0AE680630}">
      <dsp:nvSpPr>
        <dsp:cNvPr id="0" name=""/>
        <dsp:cNvSpPr/>
      </dsp:nvSpPr>
      <dsp:spPr>
        <a:xfrm>
          <a:off x="298856" y="2851057"/>
          <a:ext cx="543906" cy="543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453389-E4FE-419C-8E06-11F6895B9355}">
      <dsp:nvSpPr>
        <dsp:cNvPr id="0" name=""/>
        <dsp:cNvSpPr/>
      </dsp:nvSpPr>
      <dsp:spPr>
        <a:xfrm>
          <a:off x="1141620" y="2628767"/>
          <a:ext cx="4136391" cy="104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94" tIns="111094" rIns="111094" bIns="111094" numCol="1" spcCol="1270" anchor="ctr" anchorCtr="0">
          <a:noAutofit/>
        </a:bodyPr>
        <a:lstStyle/>
        <a:p>
          <a:pPr marL="0" lvl="0" indent="0" algn="l" defTabSz="622300">
            <a:lnSpc>
              <a:spcPct val="100000"/>
            </a:lnSpc>
            <a:spcBef>
              <a:spcPct val="0"/>
            </a:spcBef>
            <a:spcAft>
              <a:spcPct val="35000"/>
            </a:spcAft>
            <a:buNone/>
          </a:pPr>
          <a:r>
            <a:rPr lang="pl-PL" sz="1400" b="1" kern="1200"/>
            <a:t>Feature Normalization</a:t>
          </a:r>
          <a:r>
            <a:rPr lang="en-US" sz="1400" b="1" kern="1200"/>
            <a:t>:</a:t>
          </a:r>
          <a:br>
            <a:rPr lang="en-US" sz="1400" b="1" kern="1200"/>
          </a:br>
          <a:r>
            <a:rPr lang="en-US" sz="1400" b="1" kern="1200"/>
            <a:t> </a:t>
          </a:r>
          <a:r>
            <a:rPr lang="en-US" sz="1400" b="0" kern="1200"/>
            <a:t>Node </a:t>
          </a:r>
          <a:r>
            <a:rPr lang="en-US" sz="1400" kern="1200"/>
            <a:t>features were normalized to maintain consistent scaling.</a:t>
          </a:r>
        </a:p>
      </dsp:txBody>
      <dsp:txXfrm>
        <a:off x="1141620" y="2628767"/>
        <a:ext cx="4136391" cy="1049703"/>
      </dsp:txXfrm>
    </dsp:sp>
    <dsp:sp modelId="{EDF9F977-9BD5-40FD-908A-3F6DF9E035E8}">
      <dsp:nvSpPr>
        <dsp:cNvPr id="0" name=""/>
        <dsp:cNvSpPr/>
      </dsp:nvSpPr>
      <dsp:spPr>
        <a:xfrm>
          <a:off x="0" y="3940896"/>
          <a:ext cx="5312590" cy="9879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04003D-1E90-46EF-BA92-78074B39A432}">
      <dsp:nvSpPr>
        <dsp:cNvPr id="0" name=""/>
        <dsp:cNvSpPr/>
      </dsp:nvSpPr>
      <dsp:spPr>
        <a:xfrm>
          <a:off x="298856" y="4163186"/>
          <a:ext cx="543906" cy="5433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24F16-FEC7-4CD5-BE49-D01D49B55D7A}">
      <dsp:nvSpPr>
        <dsp:cNvPr id="0" name=""/>
        <dsp:cNvSpPr/>
      </dsp:nvSpPr>
      <dsp:spPr>
        <a:xfrm>
          <a:off x="1141620" y="3940896"/>
          <a:ext cx="4136391" cy="104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094" tIns="111094" rIns="111094" bIns="111094" numCol="1" spcCol="1270" anchor="ctr" anchorCtr="0">
          <a:noAutofit/>
        </a:bodyPr>
        <a:lstStyle/>
        <a:p>
          <a:pPr marL="0" lvl="0" indent="0" algn="l" defTabSz="622300">
            <a:lnSpc>
              <a:spcPct val="100000"/>
            </a:lnSpc>
            <a:spcBef>
              <a:spcPct val="0"/>
            </a:spcBef>
            <a:spcAft>
              <a:spcPct val="35000"/>
            </a:spcAft>
            <a:buNone/>
          </a:pPr>
          <a:r>
            <a:rPr lang="en-US" sz="1400" b="1" kern="1200"/>
            <a:t>Pre </a:t>
          </a:r>
          <a:r>
            <a:rPr lang="pl-PL" sz="1400" b="1" kern="1200"/>
            <a:t>Graph Construction</a:t>
          </a:r>
          <a:r>
            <a:rPr lang="en-US" sz="1400" b="1" kern="1200"/>
            <a:t>: </a:t>
          </a:r>
          <a:br>
            <a:rPr lang="en-US" sz="1400" b="1" kern="1200"/>
          </a:br>
          <a:r>
            <a:rPr lang="en-US" sz="1400" kern="1200"/>
            <a:t>The dataset was transformed into an adjacent matrix format, allowing the model to effectively capture relationships between nodes.</a:t>
          </a:r>
        </a:p>
      </dsp:txBody>
      <dsp:txXfrm>
        <a:off x="1141620" y="3940896"/>
        <a:ext cx="4136391" cy="10497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4E22A-E2C0-4052-8205-F8865F6E9DCF}">
      <dsp:nvSpPr>
        <dsp:cNvPr id="0" name=""/>
        <dsp:cNvSpPr/>
      </dsp:nvSpPr>
      <dsp:spPr>
        <a:xfrm>
          <a:off x="0" y="530"/>
          <a:ext cx="4969698" cy="12405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3E786-A5DE-4D48-8C27-EBEE78BD5AF2}">
      <dsp:nvSpPr>
        <dsp:cNvPr id="0" name=""/>
        <dsp:cNvSpPr/>
      </dsp:nvSpPr>
      <dsp:spPr>
        <a:xfrm>
          <a:off x="375271" y="279657"/>
          <a:ext cx="682311" cy="682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F261AE-0AD5-455A-9DB6-D808C2D71C1F}">
      <dsp:nvSpPr>
        <dsp:cNvPr id="0" name=""/>
        <dsp:cNvSpPr/>
      </dsp:nvSpPr>
      <dsp:spPr>
        <a:xfrm>
          <a:off x="1432854" y="530"/>
          <a:ext cx="3536843" cy="124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93" tIns="131293" rIns="131293" bIns="131293" numCol="1" spcCol="1270" anchor="ctr" anchorCtr="0">
          <a:noAutofit/>
        </a:bodyPr>
        <a:lstStyle/>
        <a:p>
          <a:pPr marL="0" lvl="0" indent="0" algn="l" defTabSz="622300">
            <a:lnSpc>
              <a:spcPct val="100000"/>
            </a:lnSpc>
            <a:spcBef>
              <a:spcPct val="0"/>
            </a:spcBef>
            <a:spcAft>
              <a:spcPct val="35000"/>
            </a:spcAft>
            <a:buNone/>
          </a:pPr>
          <a:r>
            <a:rPr lang="en-US" sz="1400" b="1" kern="1200"/>
            <a:t>Dataset Preparation: </a:t>
          </a:r>
          <a:r>
            <a:rPr lang="en-US" sz="1400" kern="1200"/>
            <a:t>Data collection involved identifying relevant graphs and pre-processing steps such as normalization and feature selection.</a:t>
          </a:r>
        </a:p>
      </dsp:txBody>
      <dsp:txXfrm>
        <a:off x="1432854" y="530"/>
        <a:ext cx="3536843" cy="1240567"/>
      </dsp:txXfrm>
    </dsp:sp>
    <dsp:sp modelId="{E6AD5D45-B6E2-40F8-8A04-542F68258627}">
      <dsp:nvSpPr>
        <dsp:cNvPr id="0" name=""/>
        <dsp:cNvSpPr/>
      </dsp:nvSpPr>
      <dsp:spPr>
        <a:xfrm>
          <a:off x="0" y="1551238"/>
          <a:ext cx="4969698" cy="12405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43F0A-A3E9-4E8F-9333-5C84443EEDAE}">
      <dsp:nvSpPr>
        <dsp:cNvPr id="0" name=""/>
        <dsp:cNvSpPr/>
      </dsp:nvSpPr>
      <dsp:spPr>
        <a:xfrm>
          <a:off x="375271" y="1830366"/>
          <a:ext cx="682311" cy="682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8769FB-0AE0-4066-AD36-9D241FBEED56}">
      <dsp:nvSpPr>
        <dsp:cNvPr id="0" name=""/>
        <dsp:cNvSpPr/>
      </dsp:nvSpPr>
      <dsp:spPr>
        <a:xfrm>
          <a:off x="1432854" y="1551238"/>
          <a:ext cx="3536843" cy="124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93" tIns="131293" rIns="131293" bIns="131293" numCol="1" spcCol="1270" anchor="ctr" anchorCtr="0">
          <a:noAutofit/>
        </a:bodyPr>
        <a:lstStyle/>
        <a:p>
          <a:pPr marL="0" lvl="0" indent="0" algn="l" defTabSz="622300">
            <a:lnSpc>
              <a:spcPct val="100000"/>
            </a:lnSpc>
            <a:spcBef>
              <a:spcPct val="0"/>
            </a:spcBef>
            <a:spcAft>
              <a:spcPct val="35000"/>
            </a:spcAft>
            <a:buNone/>
          </a:pPr>
          <a:r>
            <a:rPr lang="en-US" sz="1400" b="1" kern="1200"/>
            <a:t>Graph Construction: </a:t>
          </a:r>
          <a:r>
            <a:rPr lang="en-US" sz="1400" kern="1200"/>
            <a:t>Constructed directed and undirected graphs reflecting relationships, emphasizing edge weights and node attributes for accurate analyses.</a:t>
          </a:r>
          <a:endParaRPr lang="en-US" sz="1400" kern="1200" dirty="0"/>
        </a:p>
      </dsp:txBody>
      <dsp:txXfrm>
        <a:off x="1432854" y="1551238"/>
        <a:ext cx="3536843" cy="1240567"/>
      </dsp:txXfrm>
    </dsp:sp>
    <dsp:sp modelId="{C22CD465-BBBB-4D22-BB8E-8612AC1537A4}">
      <dsp:nvSpPr>
        <dsp:cNvPr id="0" name=""/>
        <dsp:cNvSpPr/>
      </dsp:nvSpPr>
      <dsp:spPr>
        <a:xfrm>
          <a:off x="0" y="3101947"/>
          <a:ext cx="4969698" cy="12405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833631-F666-4207-895F-A57EBD241F19}">
      <dsp:nvSpPr>
        <dsp:cNvPr id="0" name=""/>
        <dsp:cNvSpPr/>
      </dsp:nvSpPr>
      <dsp:spPr>
        <a:xfrm>
          <a:off x="375271" y="3381075"/>
          <a:ext cx="682311" cy="6823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54BEF7-581F-467E-97D7-484112045BED}">
      <dsp:nvSpPr>
        <dsp:cNvPr id="0" name=""/>
        <dsp:cNvSpPr/>
      </dsp:nvSpPr>
      <dsp:spPr>
        <a:xfrm>
          <a:off x="1432854" y="3101947"/>
          <a:ext cx="3536843" cy="124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93" tIns="131293" rIns="131293" bIns="131293" numCol="1" spcCol="1270" anchor="ctr" anchorCtr="0">
          <a:noAutofit/>
        </a:bodyPr>
        <a:lstStyle/>
        <a:p>
          <a:pPr marL="0" lvl="0" indent="0" algn="l" defTabSz="622300">
            <a:lnSpc>
              <a:spcPct val="100000"/>
            </a:lnSpc>
            <a:spcBef>
              <a:spcPct val="0"/>
            </a:spcBef>
            <a:spcAft>
              <a:spcPct val="35000"/>
            </a:spcAft>
            <a:buNone/>
          </a:pPr>
          <a:r>
            <a:rPr lang="en-US" sz="1400" b="1" kern="1200"/>
            <a:t>Anomaly Detection Workflow: </a:t>
          </a:r>
          <a:r>
            <a:rPr lang="en-US" sz="1400" b="0" kern="1200"/>
            <a:t>Gra</a:t>
          </a:r>
          <a:r>
            <a:rPr lang="en-US" sz="1400" kern="1200"/>
            <a:t>ph autoencoders with diffusion models to systematically identify and analyze anomalies.</a:t>
          </a:r>
          <a:endParaRPr lang="en-US" sz="1400" kern="1200" dirty="0"/>
        </a:p>
      </dsp:txBody>
      <dsp:txXfrm>
        <a:off x="1432854" y="3101947"/>
        <a:ext cx="3536843" cy="12405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EF918-AA01-4746-80A5-034CD6232FA6}">
      <dsp:nvSpPr>
        <dsp:cNvPr id="0" name=""/>
        <dsp:cNvSpPr/>
      </dsp:nvSpPr>
      <dsp:spPr>
        <a:xfrm>
          <a:off x="0" y="2027"/>
          <a:ext cx="5175384"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84568B-ECCA-455E-A264-EFD39B4A97E0}">
      <dsp:nvSpPr>
        <dsp:cNvPr id="0" name=""/>
        <dsp:cNvSpPr/>
      </dsp:nvSpPr>
      <dsp:spPr>
        <a:xfrm>
          <a:off x="0" y="2027"/>
          <a:ext cx="517538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dirty="0"/>
            <a:t>Graph Construction</a:t>
          </a:r>
        </a:p>
        <a:p>
          <a:pPr marL="0" lvl="0" indent="0" algn="l" defTabSz="1466850">
            <a:lnSpc>
              <a:spcPct val="90000"/>
            </a:lnSpc>
            <a:spcBef>
              <a:spcPct val="0"/>
            </a:spcBef>
            <a:spcAft>
              <a:spcPct val="35000"/>
            </a:spcAft>
            <a:buNone/>
          </a:pPr>
          <a:endParaRPr lang="en-US" sz="3300" b="0" kern="1200" dirty="0"/>
        </a:p>
      </dsp:txBody>
      <dsp:txXfrm>
        <a:off x="0" y="2027"/>
        <a:ext cx="5175384" cy="1382683"/>
      </dsp:txXfrm>
    </dsp:sp>
    <dsp:sp modelId="{C6E80A00-013D-4B90-818A-C78B215A585E}">
      <dsp:nvSpPr>
        <dsp:cNvPr id="0" name=""/>
        <dsp:cNvSpPr/>
      </dsp:nvSpPr>
      <dsp:spPr>
        <a:xfrm>
          <a:off x="0" y="1384711"/>
          <a:ext cx="5175384"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9242A4-1A12-4524-A27B-87820D6282EB}">
      <dsp:nvSpPr>
        <dsp:cNvPr id="0" name=""/>
        <dsp:cNvSpPr/>
      </dsp:nvSpPr>
      <dsp:spPr>
        <a:xfrm>
          <a:off x="0" y="1384711"/>
          <a:ext cx="517538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dirty="0"/>
            <a:t>GAE</a:t>
          </a:r>
        </a:p>
      </dsp:txBody>
      <dsp:txXfrm>
        <a:off x="0" y="1384711"/>
        <a:ext cx="5175384" cy="1382683"/>
      </dsp:txXfrm>
    </dsp:sp>
    <dsp:sp modelId="{E8194706-E4EA-45DC-B999-E29DF76178EB}">
      <dsp:nvSpPr>
        <dsp:cNvPr id="0" name=""/>
        <dsp:cNvSpPr/>
      </dsp:nvSpPr>
      <dsp:spPr>
        <a:xfrm>
          <a:off x="0" y="2767394"/>
          <a:ext cx="5175384"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ED09BD-81AB-47A1-8E75-8F56CFC5D37E}">
      <dsp:nvSpPr>
        <dsp:cNvPr id="0" name=""/>
        <dsp:cNvSpPr/>
      </dsp:nvSpPr>
      <dsp:spPr>
        <a:xfrm>
          <a:off x="0" y="2767394"/>
          <a:ext cx="517538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1" kern="1200" dirty="0"/>
            <a:t>DDPM</a:t>
          </a:r>
          <a:endParaRPr lang="en-US" sz="3300" b="0" kern="1200" dirty="0"/>
        </a:p>
      </dsp:txBody>
      <dsp:txXfrm>
        <a:off x="0" y="2767394"/>
        <a:ext cx="5175384" cy="13826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2AB35-CCA4-48C9-9745-44D06733D858}">
      <dsp:nvSpPr>
        <dsp:cNvPr id="0" name=""/>
        <dsp:cNvSpPr/>
      </dsp:nvSpPr>
      <dsp:spPr>
        <a:xfrm>
          <a:off x="0" y="259857"/>
          <a:ext cx="4622006"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8719" tIns="333248" rIns="358719"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Binary Cross-Entropy.</a:t>
          </a:r>
          <a:endParaRPr lang="en-US" sz="1600" kern="1200" dirty="0"/>
        </a:p>
        <a:p>
          <a:pPr marL="171450" lvl="1" indent="-171450" algn="l" defTabSz="711200">
            <a:lnSpc>
              <a:spcPct val="90000"/>
            </a:lnSpc>
            <a:spcBef>
              <a:spcPct val="0"/>
            </a:spcBef>
            <a:spcAft>
              <a:spcPct val="15000"/>
            </a:spcAft>
            <a:buChar char="•"/>
          </a:pPr>
          <a:r>
            <a:rPr lang="en-US" sz="1600" b="0" i="0" kern="1200" dirty="0"/>
            <a:t>Weighted Binary Cross-Entropy.</a:t>
          </a:r>
          <a:endParaRPr lang="en-US" sz="1600" kern="1200" dirty="0"/>
        </a:p>
      </dsp:txBody>
      <dsp:txXfrm>
        <a:off x="0" y="259857"/>
        <a:ext cx="4622006" cy="932400"/>
      </dsp:txXfrm>
    </dsp:sp>
    <dsp:sp modelId="{4A63F103-572C-4725-BF3E-FDB3FE4AFD64}">
      <dsp:nvSpPr>
        <dsp:cNvPr id="0" name=""/>
        <dsp:cNvSpPr/>
      </dsp:nvSpPr>
      <dsp:spPr>
        <a:xfrm>
          <a:off x="231100" y="23697"/>
          <a:ext cx="3235404" cy="47232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2291" tIns="0" rIns="122291" bIns="0" numCol="1" spcCol="1270" anchor="ctr" anchorCtr="0">
          <a:noAutofit/>
        </a:bodyPr>
        <a:lstStyle/>
        <a:p>
          <a:pPr marL="0" lvl="0" indent="0" algn="l" defTabSz="711200">
            <a:lnSpc>
              <a:spcPct val="90000"/>
            </a:lnSpc>
            <a:spcBef>
              <a:spcPct val="0"/>
            </a:spcBef>
            <a:spcAft>
              <a:spcPct val="35000"/>
            </a:spcAft>
            <a:buNone/>
          </a:pPr>
          <a:r>
            <a:rPr lang="en-US" sz="1600" b="1" i="0" kern="1200"/>
            <a:t>Loss Functions</a:t>
          </a:r>
          <a:r>
            <a:rPr lang="en-US" sz="1600" b="0" i="0" kern="1200"/>
            <a:t>: </a:t>
          </a:r>
          <a:endParaRPr lang="en-US" sz="1600" kern="1200"/>
        </a:p>
      </dsp:txBody>
      <dsp:txXfrm>
        <a:off x="254157" y="46754"/>
        <a:ext cx="3189290" cy="426206"/>
      </dsp:txXfrm>
    </dsp:sp>
    <dsp:sp modelId="{73CFED6F-F7FE-4907-97DB-E59783B4E429}">
      <dsp:nvSpPr>
        <dsp:cNvPr id="0" name=""/>
        <dsp:cNvSpPr/>
      </dsp:nvSpPr>
      <dsp:spPr>
        <a:xfrm>
          <a:off x="0" y="1342004"/>
          <a:ext cx="4622006"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697E0C-C016-474D-A303-3226F8066972}">
      <dsp:nvSpPr>
        <dsp:cNvPr id="0" name=""/>
        <dsp:cNvSpPr/>
      </dsp:nvSpPr>
      <dsp:spPr>
        <a:xfrm>
          <a:off x="254157" y="1167266"/>
          <a:ext cx="3235404" cy="47232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2291" tIns="0" rIns="122291" bIns="0" numCol="1" spcCol="1270" anchor="ctr" anchorCtr="0">
          <a:noAutofit/>
        </a:bodyPr>
        <a:lstStyle/>
        <a:p>
          <a:pPr marL="0" lvl="0" indent="0" algn="l" defTabSz="711200">
            <a:lnSpc>
              <a:spcPct val="90000"/>
            </a:lnSpc>
            <a:spcBef>
              <a:spcPct val="0"/>
            </a:spcBef>
            <a:spcAft>
              <a:spcPct val="35000"/>
            </a:spcAft>
            <a:buNone/>
          </a:pPr>
          <a:r>
            <a:rPr lang="en-US" sz="1600" b="1" i="0" kern="1200"/>
            <a:t>Epochs</a:t>
          </a:r>
          <a:r>
            <a:rPr lang="en-US" sz="1600" b="0" i="0" kern="1200"/>
            <a:t>: 100</a:t>
          </a:r>
          <a:endParaRPr lang="en-US" sz="1600" kern="1200" dirty="0"/>
        </a:p>
      </dsp:txBody>
      <dsp:txXfrm>
        <a:off x="277214" y="1190323"/>
        <a:ext cx="3189290" cy="426206"/>
      </dsp:txXfrm>
    </dsp:sp>
    <dsp:sp modelId="{F7AC8A5F-0021-4261-8AB6-91684754321E}">
      <dsp:nvSpPr>
        <dsp:cNvPr id="0" name=""/>
        <dsp:cNvSpPr/>
      </dsp:nvSpPr>
      <dsp:spPr>
        <a:xfrm>
          <a:off x="0" y="2004356"/>
          <a:ext cx="4622006"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44BB3A-5C10-47C2-BF60-882192407819}">
      <dsp:nvSpPr>
        <dsp:cNvPr id="0" name=""/>
        <dsp:cNvSpPr/>
      </dsp:nvSpPr>
      <dsp:spPr>
        <a:xfrm>
          <a:off x="254157" y="1774025"/>
          <a:ext cx="3235404" cy="47232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2291" tIns="0" rIns="122291" bIns="0" numCol="1" spcCol="1270" anchor="ctr" anchorCtr="0">
          <a:noAutofit/>
        </a:bodyPr>
        <a:lstStyle/>
        <a:p>
          <a:pPr marL="0" lvl="0" indent="0" algn="l" defTabSz="711200">
            <a:lnSpc>
              <a:spcPct val="90000"/>
            </a:lnSpc>
            <a:spcBef>
              <a:spcPct val="0"/>
            </a:spcBef>
            <a:spcAft>
              <a:spcPct val="35000"/>
            </a:spcAft>
            <a:buNone/>
          </a:pPr>
          <a:r>
            <a:rPr lang="en-US" sz="1600" b="1" i="0" kern="1200"/>
            <a:t>Batch Size</a:t>
          </a:r>
          <a:r>
            <a:rPr lang="en-US" sz="1600" b="0" i="0" kern="1200"/>
            <a:t>: 64</a:t>
          </a:r>
          <a:endParaRPr lang="en-US" sz="1600" kern="1200" dirty="0"/>
        </a:p>
      </dsp:txBody>
      <dsp:txXfrm>
        <a:off x="277214" y="1797082"/>
        <a:ext cx="3189290" cy="426206"/>
      </dsp:txXfrm>
    </dsp:sp>
    <dsp:sp modelId="{5CAE3435-78E5-4544-8408-300035332E7B}">
      <dsp:nvSpPr>
        <dsp:cNvPr id="0" name=""/>
        <dsp:cNvSpPr/>
      </dsp:nvSpPr>
      <dsp:spPr>
        <a:xfrm>
          <a:off x="0" y="2595089"/>
          <a:ext cx="4622006"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7981CE-628F-4A1B-9340-651A1DA28799}">
      <dsp:nvSpPr>
        <dsp:cNvPr id="0" name=""/>
        <dsp:cNvSpPr/>
      </dsp:nvSpPr>
      <dsp:spPr>
        <a:xfrm>
          <a:off x="254157" y="2321054"/>
          <a:ext cx="3235404" cy="47232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2291" tIns="0" rIns="122291" bIns="0" numCol="1" spcCol="1270" anchor="ctr" anchorCtr="0">
          <a:noAutofit/>
        </a:bodyPr>
        <a:lstStyle/>
        <a:p>
          <a:pPr marL="0" lvl="0" indent="0" algn="l" defTabSz="711200">
            <a:lnSpc>
              <a:spcPct val="90000"/>
            </a:lnSpc>
            <a:spcBef>
              <a:spcPct val="0"/>
            </a:spcBef>
            <a:spcAft>
              <a:spcPct val="35000"/>
            </a:spcAft>
            <a:buNone/>
          </a:pPr>
          <a:r>
            <a:rPr lang="en-US" sz="1600" b="1" i="0" kern="1200" dirty="0"/>
            <a:t>Optimizer</a:t>
          </a:r>
          <a:r>
            <a:rPr lang="en-US" sz="1600" b="0" i="0" kern="1200" dirty="0"/>
            <a:t>: GAE</a:t>
          </a:r>
          <a:endParaRPr lang="en-US" sz="1600" kern="1200" dirty="0"/>
        </a:p>
      </dsp:txBody>
      <dsp:txXfrm>
        <a:off x="277214" y="2344111"/>
        <a:ext cx="3189290" cy="4262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244FE06-922B-490C-BF96-599BC65F2AC7}" type="datetimeFigureOut">
              <a:rPr lang="he-IL" smtClean="0"/>
              <a:t>י"ד/אדר/תשפ"ה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FDF96CE-588E-478F-A4E5-FB63E4D863FF}" type="slidenum">
              <a:rPr lang="he-IL" smtClean="0"/>
              <a:t>‹#›</a:t>
            </a:fld>
            <a:endParaRPr lang="he-IL"/>
          </a:p>
        </p:txBody>
      </p:sp>
    </p:spTree>
    <p:extLst>
      <p:ext uri="{BB962C8B-B14F-4D97-AF65-F5344CB8AC3E}">
        <p14:creationId xmlns:p14="http://schemas.microsoft.com/office/powerpoint/2010/main" val="208227384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rtl="1">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Hello to everyone, </a:t>
            </a:r>
            <a:br>
              <a:rPr lang="en-US" sz="1200" kern="100" dirty="0">
                <a:effectLst/>
                <a:latin typeface="Aptos" panose="020B0004020202020204" pitchFamily="34" charset="0"/>
                <a:ea typeface="Aptos" panose="020B0004020202020204" pitchFamily="34" charset="0"/>
                <a:cs typeface="Arial" panose="020B0604020202020204" pitchFamily="34" charset="0"/>
              </a:rPr>
            </a:br>
            <a:r>
              <a:rPr lang="en-US" sz="1200" kern="100" dirty="0">
                <a:effectLst/>
                <a:latin typeface="Aptos" panose="020B0004020202020204" pitchFamily="34" charset="0"/>
                <a:ea typeface="Aptos" panose="020B0004020202020204" pitchFamily="34" charset="0"/>
                <a:cs typeface="Arial" panose="020B0604020202020204" pitchFamily="34" charset="0"/>
              </a:rPr>
              <a:t>My name is Ran </a:t>
            </a:r>
            <a:r>
              <a:rPr lang="en-US" sz="1200" kern="100" dirty="0" err="1">
                <a:effectLst/>
                <a:latin typeface="Aptos" panose="020B0004020202020204" pitchFamily="34" charset="0"/>
                <a:ea typeface="Aptos" panose="020B0004020202020204" pitchFamily="34" charset="0"/>
                <a:cs typeface="Arial" panose="020B0604020202020204" pitchFamily="34" charset="0"/>
              </a:rPr>
              <a:t>Polac</a:t>
            </a:r>
            <a:r>
              <a:rPr lang="en-US" sz="1200" kern="100" dirty="0">
                <a:effectLst/>
                <a:latin typeface="Aptos" panose="020B0004020202020204" pitchFamily="34" charset="0"/>
                <a:ea typeface="Aptos" panose="020B0004020202020204" pitchFamily="34" charset="0"/>
                <a:cs typeface="Arial" panose="020B0604020202020204" pitchFamily="34" charset="0"/>
              </a:rPr>
              <a:t> , My partner is Roei Nizri, and we are excited to share the results of our research on Anomalies detection using graph Diffusion Models.</a:t>
            </a:r>
          </a:p>
          <a:p>
            <a:pPr algn="ctr" rtl="1">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In the next couple of minutes , we will explore how the methods we've learned about can be applied to detect and classify anomalies in several Databases.</a:t>
            </a:r>
          </a:p>
          <a:p>
            <a:pPr algn="ctr" rtl="1">
              <a:lnSpc>
                <a:spcPct val="115000"/>
              </a:lnSpc>
              <a:spcAft>
                <a:spcPts val="800"/>
              </a:spcAft>
            </a:pP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a:t>
            </a:fld>
            <a:endParaRPr lang="he-IL"/>
          </a:p>
        </p:txBody>
      </p:sp>
    </p:spTree>
    <p:extLst>
      <p:ext uri="{BB962C8B-B14F-4D97-AF65-F5344CB8AC3E}">
        <p14:creationId xmlns:p14="http://schemas.microsoft.com/office/powerpoint/2010/main" val="1961451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1" algn="ctr" defTabSz="914400">
              <a:lnSpc>
                <a:spcPct val="90000"/>
              </a:lnSpc>
              <a:spcAft>
                <a:spcPts val="600"/>
              </a:spcAft>
            </a:pPr>
            <a:r>
              <a:rPr lang="en-US" sz="1200" dirty="0">
                <a:sym typeface="Barlow Condensed Bold"/>
              </a:rPr>
              <a:t>Based on the inherent architecture, the project also is composed of three main modules:</a:t>
            </a:r>
          </a:p>
          <a:p>
            <a:pPr lvl="0" algn="ctr" rtl="0"/>
            <a:r>
              <a:rPr lang="en-US" b="1" dirty="0"/>
              <a:t>Graph Construction:</a:t>
            </a:r>
          </a:p>
          <a:p>
            <a:pPr lvl="0" algn="ctr" rtl="0"/>
            <a:r>
              <a:rPr lang="en-US" b="0" dirty="0"/>
              <a:t>Each node should have features such as text embeddings, author information, and publication details. Create edges based on relationships</a:t>
            </a:r>
            <a:r>
              <a:rPr lang="he-IL" b="0" dirty="0"/>
              <a:t>.</a:t>
            </a:r>
          </a:p>
          <a:p>
            <a:pPr lvl="0" algn="ctr" rtl="0"/>
            <a:r>
              <a:rPr lang="en-US" b="1" dirty="0"/>
              <a:t>GAE:</a:t>
            </a:r>
          </a:p>
          <a:p>
            <a:pPr lvl="0" algn="ctr" rtl="0"/>
            <a:r>
              <a:rPr lang="en-US" b="0" dirty="0"/>
              <a:t>We use a graph neural network (GNN) to encode the graph into a latent space, capturing the structural and feature information. Train the autoencoder to reconstruct the original graph from the latent representation.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DDPM: </a:t>
            </a:r>
            <a:r>
              <a:rPr lang="en-US" b="0" dirty="0"/>
              <a:t>Implement a diffusion model in the latent space to generate synthetic anomalies. This involves iterative noise addition and removal to create synthetic nodes that resemble anomalies. We ensure the model can generate nodes with specific labels (anomalous or normal)</a:t>
            </a:r>
            <a:r>
              <a:rPr lang="he-IL" b="0" dirty="0"/>
              <a:t>.</a:t>
            </a:r>
            <a:endParaRPr lang="en-US" b="0" dirty="0"/>
          </a:p>
          <a:p>
            <a:pPr algn="ctr" rtl="0"/>
            <a:endParaRPr lang="en-US"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13</a:t>
            </a:fld>
            <a:endParaRPr lang="he-IL"/>
          </a:p>
        </p:txBody>
      </p:sp>
    </p:spTree>
    <p:extLst>
      <p:ext uri="{BB962C8B-B14F-4D97-AF65-F5344CB8AC3E}">
        <p14:creationId xmlns:p14="http://schemas.microsoft.com/office/powerpoint/2010/main" val="2891757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200" b="0" dirty="0">
                <a:ln w="22225">
                  <a:solidFill>
                    <a:srgbClr val="FFFFFF"/>
                  </a:solidFill>
                </a:ln>
                <a:solidFill>
                  <a:srgbClr val="FFFFFF"/>
                </a:solidFill>
                <a:latin typeface="+mj-lt"/>
                <a:ea typeface="+mj-ea"/>
                <a:cs typeface="+mj-cs"/>
              </a:rPr>
              <a:t>The </a:t>
            </a:r>
            <a:r>
              <a:rPr lang="en-US" sz="1200" b="0" dirty="0">
                <a:sym typeface="Barlow Condensed Bold"/>
              </a:rPr>
              <a:t>architecture of the model</a:t>
            </a:r>
            <a:endParaRPr lang="en-US" b="0" dirty="0"/>
          </a:p>
          <a:p>
            <a:pPr algn="ctr">
              <a:buFontTx/>
              <a:buNone/>
            </a:pPr>
            <a:r>
              <a:rPr lang="en-US" b="1" dirty="0"/>
              <a:t>Data and Pre-processing:</a:t>
            </a:r>
            <a:r>
              <a:rPr lang="en-US" dirty="0"/>
              <a:t> We start with data collection and pre-processing, where we prepare the dataset and generate synthetic nodes with features like timestamps and author as ran explained.</a:t>
            </a:r>
          </a:p>
          <a:p>
            <a:pPr algn="ctr">
              <a:buFontTx/>
              <a:buNone/>
            </a:pPr>
            <a:r>
              <a:rPr lang="en-US" b="1" dirty="0"/>
              <a:t>Graph Autoencoder:</a:t>
            </a:r>
            <a:r>
              <a:rPr lang="en-US" dirty="0"/>
              <a:t> The output graph from the previous stage is fed into a graph autoencoder, which encodes the graph structure and node features into a latent space. </a:t>
            </a:r>
          </a:p>
          <a:p>
            <a:pPr algn="ctr">
              <a:buFontTx/>
              <a:buNone/>
            </a:pPr>
            <a:r>
              <a:rPr lang="en-US" dirty="0"/>
              <a:t>The autoencoder also maintaining context in the data.</a:t>
            </a:r>
          </a:p>
          <a:p>
            <a:pPr algn="ctr">
              <a:buFontTx/>
              <a:buNone/>
            </a:pPr>
            <a:r>
              <a:rPr lang="en-US" b="1" dirty="0"/>
              <a:t>Diffusion Techniques:</a:t>
            </a:r>
            <a:r>
              <a:rPr lang="en-US" dirty="0"/>
              <a:t> The encoded data is the input of the diffusion model, which refines the latent space, making the detection of anomalies faster.</a:t>
            </a:r>
          </a:p>
          <a:p>
            <a:pPr algn="ctr">
              <a:buFontTx/>
              <a:buNone/>
            </a:pPr>
            <a:r>
              <a:rPr lang="en-US" b="1" dirty="0"/>
              <a:t>Output and Analysis:</a:t>
            </a:r>
            <a:r>
              <a:rPr lang="en-US" dirty="0"/>
              <a:t> Finally, the data is visualized so we can identify anomalies easily and analyzed.</a:t>
            </a:r>
          </a:p>
          <a:p>
            <a:pPr algn="ctr">
              <a:buFontTx/>
              <a:buNone/>
            </a:pPr>
            <a:r>
              <a:rPr lang="en-US" dirty="0"/>
              <a:t> As you can see clearly the anomalies in this picture.</a:t>
            </a:r>
          </a:p>
          <a:p>
            <a:pPr algn="ctr"/>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14</a:t>
            </a:fld>
            <a:endParaRPr lang="he-IL"/>
          </a:p>
        </p:txBody>
      </p:sp>
    </p:spTree>
    <p:extLst>
      <p:ext uri="{BB962C8B-B14F-4D97-AF65-F5344CB8AC3E}">
        <p14:creationId xmlns:p14="http://schemas.microsoft.com/office/powerpoint/2010/main" val="1956729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endParaRPr lang="en-US" b="0" dirty="0">
              <a:solidFill>
                <a:srgbClr val="1178BE"/>
              </a:solidFill>
              <a:latin typeface="+mj-lt"/>
            </a:endParaRPr>
          </a:p>
          <a:p>
            <a:pPr algn="ctr"/>
            <a:r>
              <a:rPr lang="en-US" b="0" dirty="0">
                <a:solidFill>
                  <a:srgbClr val="1178BE"/>
                </a:solidFill>
                <a:latin typeface="+mj-lt"/>
              </a:rPr>
              <a:t>Diffusion Model in the Latent Space to Generate Synthetic </a:t>
            </a:r>
          </a:p>
          <a:p>
            <a:pPr algn="ctr"/>
            <a:r>
              <a:rPr lang="en-US" sz="1200" b="0" dirty="0">
                <a:solidFill>
                  <a:prstClr val="black">
                    <a:hueOff val="0"/>
                    <a:satOff val="0"/>
                    <a:lumOff val="0"/>
                    <a:alphaOff val="0"/>
                  </a:prstClr>
                </a:solidFill>
                <a:latin typeface="Calibri"/>
              </a:rPr>
              <a:t>Adds noise to the data over multiple steps (forward diffusion). Learns to reverse this process to recover (or generate new) data. Below, we show a very simplified placeholder approach to create “anomalies”:</a:t>
            </a:r>
          </a:p>
          <a:p>
            <a:pPr algn="ctr"/>
            <a:r>
              <a:rPr lang="en-US" sz="1200" b="0" dirty="0">
                <a:solidFill>
                  <a:prstClr val="black">
                    <a:hueOff val="0"/>
                    <a:satOff val="0"/>
                    <a:lumOff val="0"/>
                    <a:alphaOff val="0"/>
                  </a:prstClr>
                </a:solidFill>
                <a:latin typeface="Calibri"/>
              </a:rPr>
              <a:t>We take latent embeddings z. We sample random noise vectors, add them to z. We label some of these “anomalous” if their noise level crosses a threshold or by random sampling.</a:t>
            </a:r>
          </a:p>
          <a:p>
            <a:pPr algn="ctr">
              <a:lnSpc>
                <a:spcPts val="1425"/>
              </a:lnSpc>
            </a:pPr>
            <a:r>
              <a:rPr lang="en-US" b="0" dirty="0">
                <a:solidFill>
                  <a:srgbClr val="1178BE"/>
                </a:solidFill>
                <a:latin typeface="+mj-lt"/>
              </a:rPr>
              <a:t>Build a Classifier for Anomaly Detection - </a:t>
            </a:r>
            <a:r>
              <a:rPr lang="en-US" b="0" dirty="0" err="1">
                <a:solidFill>
                  <a:srgbClr val="1178BE"/>
                </a:solidFill>
                <a:latin typeface="+mj-lt"/>
              </a:rPr>
              <a:t>AnomalyDetectorMLP</a:t>
            </a:r>
            <a:endParaRPr lang="en-US" sz="1200" b="0" dirty="0">
              <a:solidFill>
                <a:prstClr val="black">
                  <a:hueOff val="0"/>
                  <a:satOff val="0"/>
                  <a:lumOff val="0"/>
                  <a:alphaOff val="0"/>
                </a:prstClr>
              </a:solidFill>
              <a:latin typeface="Calibri"/>
            </a:endParaRPr>
          </a:p>
          <a:p>
            <a:pPr algn="ctr">
              <a:lnSpc>
                <a:spcPts val="1425"/>
              </a:lnSpc>
            </a:pPr>
            <a:r>
              <a:rPr lang="en-US" sz="1200" b="0" dirty="0">
                <a:solidFill>
                  <a:prstClr val="black">
                    <a:hueOff val="0"/>
                    <a:satOff val="0"/>
                    <a:lumOff val="0"/>
                    <a:alphaOff val="0"/>
                  </a:prstClr>
                </a:solidFill>
                <a:latin typeface="Calibri"/>
              </a:rPr>
              <a:t>Train the model that classifies whether a node is “anomalous” or “normal” based on the latent vectors. Our training set will consist of:</a:t>
            </a:r>
            <a:br>
              <a:rPr lang="en-US" sz="1200" b="0" dirty="0">
                <a:solidFill>
                  <a:prstClr val="black">
                    <a:hueOff val="0"/>
                    <a:satOff val="0"/>
                    <a:lumOff val="0"/>
                    <a:alphaOff val="0"/>
                  </a:prstClr>
                </a:solidFill>
                <a:latin typeface="Calibri"/>
              </a:rPr>
            </a:br>
            <a:r>
              <a:rPr lang="en-US" sz="1200" b="0" dirty="0">
                <a:solidFill>
                  <a:prstClr val="black">
                    <a:hueOff val="0"/>
                    <a:satOff val="0"/>
                    <a:lumOff val="0"/>
                    <a:alphaOff val="0"/>
                  </a:prstClr>
                </a:solidFill>
                <a:latin typeface="Calibri"/>
              </a:rPr>
              <a:t>Real nodes (latent z) labeled as normal (0).</a:t>
            </a:r>
          </a:p>
          <a:p>
            <a:pPr algn="ctr">
              <a:lnSpc>
                <a:spcPts val="1425"/>
              </a:lnSpc>
            </a:pPr>
            <a:r>
              <a:rPr lang="en-US" sz="1200" b="0" dirty="0">
                <a:solidFill>
                  <a:prstClr val="black">
                    <a:hueOff val="0"/>
                    <a:satOff val="0"/>
                    <a:lumOff val="0"/>
                    <a:alphaOff val="0"/>
                  </a:prstClr>
                </a:solidFill>
                <a:latin typeface="Calibri"/>
              </a:rPr>
              <a:t>Synthetic nodes (latent </a:t>
            </a:r>
            <a:r>
              <a:rPr lang="en-US" sz="1200" b="0" dirty="0" err="1">
                <a:solidFill>
                  <a:prstClr val="black">
                    <a:hueOff val="0"/>
                    <a:satOff val="0"/>
                    <a:lumOff val="0"/>
                    <a:alphaOff val="0"/>
                  </a:prstClr>
                </a:solidFill>
                <a:latin typeface="Calibri"/>
              </a:rPr>
              <a:t>synthetic_z</a:t>
            </a:r>
            <a:r>
              <a:rPr lang="en-US" sz="1200" b="0" dirty="0">
                <a:solidFill>
                  <a:prstClr val="black">
                    <a:hueOff val="0"/>
                    <a:satOff val="0"/>
                    <a:lumOff val="0"/>
                    <a:alphaOff val="0"/>
                  </a:prstClr>
                </a:solidFill>
                <a:latin typeface="Calibri"/>
              </a:rPr>
              <a:t>) labeled as anomalies (1).</a:t>
            </a:r>
          </a:p>
          <a:p>
            <a:pPr algn="ctr"/>
            <a:endParaRPr lang="en-US" sz="1200" b="0" dirty="0">
              <a:solidFill>
                <a:prstClr val="black">
                  <a:hueOff val="0"/>
                  <a:satOff val="0"/>
                  <a:lumOff val="0"/>
                  <a:alphaOff val="0"/>
                </a:prstClr>
              </a:solidFill>
              <a:latin typeface="Calibri"/>
            </a:endParaRPr>
          </a:p>
          <a:p>
            <a:pPr algn="ctr"/>
            <a:endParaRPr lang="he-IL" b="0"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15</a:t>
            </a:fld>
            <a:endParaRPr lang="he-IL"/>
          </a:p>
        </p:txBody>
      </p:sp>
    </p:spTree>
    <p:extLst>
      <p:ext uri="{BB962C8B-B14F-4D97-AF65-F5344CB8AC3E}">
        <p14:creationId xmlns:p14="http://schemas.microsoft.com/office/powerpoint/2010/main" val="4030737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23850" lvl="1" indent="-161925" algn="ctr">
              <a:buFont typeface="Arial"/>
              <a:buChar char="•"/>
            </a:pPr>
            <a:r>
              <a:rPr lang="en-US" sz="1200" dirty="0">
                <a:solidFill>
                  <a:schemeClr val="tx2"/>
                </a:solidFill>
              </a:rPr>
              <a:t>At the beginning of the project, we worked with a single dataset – Cora.</a:t>
            </a:r>
          </a:p>
          <a:p>
            <a:pPr marL="323850" lvl="1" indent="-161925" algn="ctr">
              <a:buFont typeface="Arial"/>
              <a:buChar char="•"/>
            </a:pPr>
            <a:r>
              <a:rPr lang="en-US" sz="1200" dirty="0">
                <a:solidFill>
                  <a:schemeClr val="tx2"/>
                </a:solidFill>
              </a:rPr>
              <a:t> However by professor Zeev consulting, we add </a:t>
            </a:r>
            <a:r>
              <a:rPr lang="en-US" sz="1200" dirty="0" err="1">
                <a:solidFill>
                  <a:schemeClr val="tx2"/>
                </a:solidFill>
              </a:rPr>
              <a:t>CiteSeer</a:t>
            </a:r>
            <a:r>
              <a:rPr lang="en-US" sz="1200" dirty="0">
                <a:solidFill>
                  <a:schemeClr val="tx2"/>
                </a:solidFill>
              </a:rPr>
              <a:t> to evaluate how our model performs on different datasets. Incorporating both datasets allowed us to examine the flexibility and effectiveness of our approach in different graph structures.</a:t>
            </a:r>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16</a:t>
            </a:fld>
            <a:endParaRPr lang="he-IL"/>
          </a:p>
        </p:txBody>
      </p:sp>
    </p:spTree>
    <p:extLst>
      <p:ext uri="{BB962C8B-B14F-4D97-AF65-F5344CB8AC3E}">
        <p14:creationId xmlns:p14="http://schemas.microsoft.com/office/powerpoint/2010/main" val="3692776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F79AD-FC06-8437-9FD2-3ABC210E067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5C4B24B-4434-A41F-D32B-5BFDAC29AE7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9BA6859-5150-8438-52AC-7B4E65878D83}"/>
              </a:ext>
            </a:extLst>
          </p:cNvPr>
          <p:cNvSpPr>
            <a:spLocks noGrp="1"/>
          </p:cNvSpPr>
          <p:nvPr>
            <p:ph type="body" idx="1"/>
          </p:nvPr>
        </p:nvSpPr>
        <p:spPr/>
        <p:txBody>
          <a:bodyPr/>
          <a:lstStyle/>
          <a:p>
            <a:pPr marL="0" indent="0" algn="ctr">
              <a:lnSpc>
                <a:spcPts val="2490"/>
              </a:lnSpc>
              <a:spcAft>
                <a:spcPts val="800"/>
              </a:spcAft>
              <a:buSzPts val="1000"/>
              <a:buNone/>
              <a:tabLst>
                <a:tab pos="457200" algn="l"/>
              </a:tabLst>
            </a:pPr>
            <a:r>
              <a:rPr lang="en-US" sz="1800" dirty="0"/>
              <a:t>The training process was guided by binary cross-entropy (BCE) loss for adjacent reconstruction, ensuring accurate graph structure learning. The BCE loss was computed on the upper triangular part of the adjacency matrix to avoid redundant calculations. </a:t>
            </a:r>
            <a:endParaRPr lang="en-US" sz="1800" dirty="0">
              <a:sym typeface="Barlow Condensed Bold"/>
            </a:endParaRPr>
          </a:p>
          <a:p>
            <a:pPr algn="ctr">
              <a:lnSpc>
                <a:spcPts val="2490"/>
              </a:lnSpc>
            </a:pPr>
            <a:endParaRPr lang="en-US" sz="1500" b="1" dirty="0">
              <a:solidFill>
                <a:srgbClr val="1F2020"/>
              </a:solidFill>
              <a:latin typeface="Barlow Condensed Bold"/>
              <a:ea typeface="Barlow Condensed Bold"/>
              <a:cs typeface="Barlow Condensed Bold"/>
              <a:sym typeface="Barlow Condensed Bold"/>
            </a:endParaRPr>
          </a:p>
          <a:p>
            <a:pPr>
              <a:lnSpc>
                <a:spcPts val="2490"/>
              </a:lnSpc>
            </a:pPr>
            <a:endParaRPr lang="en-US" sz="1500" b="1" dirty="0">
              <a:solidFill>
                <a:srgbClr val="1F2020"/>
              </a:solidFill>
              <a:latin typeface="Barlow Condensed Bold"/>
              <a:ea typeface="Barlow Condensed Bold"/>
              <a:cs typeface="Barlow Condensed Bold"/>
              <a:sym typeface="Barlow Condensed Bold"/>
            </a:endParaRPr>
          </a:p>
          <a:p>
            <a:pPr>
              <a:lnSpc>
                <a:spcPts val="2490"/>
              </a:lnSpc>
            </a:pPr>
            <a:endParaRPr lang="en-US" sz="1500" b="1" dirty="0">
              <a:solidFill>
                <a:srgbClr val="1F2020"/>
              </a:solidFill>
              <a:latin typeface="Barlow Condensed Bold"/>
              <a:ea typeface="Barlow Condensed Bold"/>
              <a:cs typeface="Barlow Condensed Bold"/>
              <a:sym typeface="Barlow Condensed Bold"/>
            </a:endParaRPr>
          </a:p>
          <a:p>
            <a:pPr>
              <a:lnSpc>
                <a:spcPts val="2490"/>
              </a:lnSpc>
            </a:pPr>
            <a:endParaRPr lang="en-US" sz="1500" b="1" dirty="0">
              <a:solidFill>
                <a:srgbClr val="1F2020"/>
              </a:solidFill>
              <a:latin typeface="Barlow Condensed Bold"/>
              <a:ea typeface="Barlow Condensed Bold"/>
              <a:cs typeface="Barlow Condensed Bold"/>
              <a:sym typeface="Barlow Condensed Bold"/>
            </a:endParaRPr>
          </a:p>
          <a:p>
            <a:pPr marL="323850" lvl="1" indent="-161925">
              <a:lnSpc>
                <a:spcPts val="2490"/>
              </a:lnSpc>
              <a:buFont typeface="Arial"/>
              <a:buChar char="•"/>
            </a:pPr>
            <a:endParaRPr lang="en-US" sz="1300" dirty="0"/>
          </a:p>
          <a:p>
            <a:pPr algn="ctr"/>
            <a:endParaRPr lang="en-US" dirty="0"/>
          </a:p>
        </p:txBody>
      </p:sp>
      <p:sp>
        <p:nvSpPr>
          <p:cNvPr id="4" name="מציין מיקום של מספר שקופית 3">
            <a:extLst>
              <a:ext uri="{FF2B5EF4-FFF2-40B4-BE49-F238E27FC236}">
                <a16:creationId xmlns:a16="http://schemas.microsoft.com/office/drawing/2014/main" id="{CC7C1EAC-3007-791B-CB65-0E6BF7E56BE0}"/>
              </a:ext>
            </a:extLst>
          </p:cNvPr>
          <p:cNvSpPr>
            <a:spLocks noGrp="1"/>
          </p:cNvSpPr>
          <p:nvPr>
            <p:ph type="sldNum" sz="quarter" idx="5"/>
          </p:nvPr>
        </p:nvSpPr>
        <p:spPr/>
        <p:txBody>
          <a:bodyPr/>
          <a:lstStyle/>
          <a:p>
            <a:fld id="{EFDF96CE-588E-478F-A4E5-FB63E4D863FF}" type="slidenum">
              <a:rPr lang="he-IL" smtClean="0"/>
              <a:t>17</a:t>
            </a:fld>
            <a:endParaRPr lang="he-IL"/>
          </a:p>
        </p:txBody>
      </p:sp>
    </p:spTree>
    <p:extLst>
      <p:ext uri="{BB962C8B-B14F-4D97-AF65-F5344CB8AC3E}">
        <p14:creationId xmlns:p14="http://schemas.microsoft.com/office/powerpoint/2010/main" val="2895854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BY ADAMW</a:t>
            </a:r>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18</a:t>
            </a:fld>
            <a:endParaRPr lang="he-IL"/>
          </a:p>
        </p:txBody>
      </p:sp>
    </p:spTree>
    <p:extLst>
      <p:ext uri="{BB962C8B-B14F-4D97-AF65-F5344CB8AC3E}">
        <p14:creationId xmlns:p14="http://schemas.microsoft.com/office/powerpoint/2010/main" val="220134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4E9B-D9F6-AE8A-9936-69C6703C2E1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6EDC24B-504D-9488-C645-D06E4910130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CD60519-608B-20D7-1BC5-00D31C12BE14}"/>
              </a:ext>
            </a:extLst>
          </p:cNvPr>
          <p:cNvSpPr>
            <a:spLocks noGrp="1"/>
          </p:cNvSpPr>
          <p:nvPr>
            <p:ph type="body" idx="1"/>
          </p:nvPr>
        </p:nvSpPr>
        <p:spPr/>
        <p:txBody>
          <a:bodyPr/>
          <a:lstStyle/>
          <a:p>
            <a:pPr marL="323850" lvl="1" indent="-161925">
              <a:buFont typeface="Arial"/>
              <a:buChar char="•"/>
            </a:pPr>
            <a:endParaRPr lang="en-US" sz="1200" dirty="0">
              <a:solidFill>
                <a:schemeClr val="tx2"/>
              </a:solidFill>
            </a:endParaRPr>
          </a:p>
        </p:txBody>
      </p:sp>
      <p:sp>
        <p:nvSpPr>
          <p:cNvPr id="4" name="מציין מיקום של מספר שקופית 3">
            <a:extLst>
              <a:ext uri="{FF2B5EF4-FFF2-40B4-BE49-F238E27FC236}">
                <a16:creationId xmlns:a16="http://schemas.microsoft.com/office/drawing/2014/main" id="{BEFB044D-4024-8842-0613-BFC8B9FF6775}"/>
              </a:ext>
            </a:extLst>
          </p:cNvPr>
          <p:cNvSpPr>
            <a:spLocks noGrp="1"/>
          </p:cNvSpPr>
          <p:nvPr>
            <p:ph type="sldNum" sz="quarter" idx="5"/>
          </p:nvPr>
        </p:nvSpPr>
        <p:spPr/>
        <p:txBody>
          <a:bodyPr/>
          <a:lstStyle/>
          <a:p>
            <a:fld id="{EFDF96CE-588E-478F-A4E5-FB63E4D863FF}" type="slidenum">
              <a:rPr lang="he-IL" smtClean="0"/>
              <a:t>20</a:t>
            </a:fld>
            <a:endParaRPr lang="he-IL"/>
          </a:p>
        </p:txBody>
      </p:sp>
    </p:spTree>
    <p:extLst>
      <p:ext uri="{BB962C8B-B14F-4D97-AF65-F5344CB8AC3E}">
        <p14:creationId xmlns:p14="http://schemas.microsoft.com/office/powerpoint/2010/main" val="3920160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lvl="0" indent="-342900" algn="ctr">
              <a:lnSpc>
                <a:spcPts val="2490"/>
              </a:lnSpc>
              <a:spcBef>
                <a:spcPct val="20000"/>
              </a:spcBef>
              <a:spcAft>
                <a:spcPts val="800"/>
              </a:spcAft>
              <a:buSzPts val="1000"/>
              <a:buFont typeface="Arial"/>
              <a:buChar char="•"/>
              <a:tabLst>
                <a:tab pos="457200" algn="l"/>
              </a:tabLst>
            </a:pPr>
            <a:r>
              <a:rPr lang="en-US" dirty="0"/>
              <a:t>The central dense region likely represents a well-connected group of papers frequently citing each other.</a:t>
            </a:r>
          </a:p>
          <a:p>
            <a:pPr marL="342900" lvl="0" indent="-342900" algn="ctr">
              <a:lnSpc>
                <a:spcPts val="2490"/>
              </a:lnSpc>
              <a:spcBef>
                <a:spcPct val="20000"/>
              </a:spcBef>
              <a:spcAft>
                <a:spcPts val="800"/>
              </a:spcAft>
              <a:buSzPts val="1000"/>
              <a:buFont typeface="Arial"/>
              <a:buChar char="•"/>
              <a:tabLst>
                <a:tab pos="457200" algn="l"/>
              </a:tabLst>
            </a:pPr>
            <a:r>
              <a:rPr lang="en-US" dirty="0"/>
              <a:t>The outliers (nodes far from the center) could be potential anomalies, indicating unusual citation patterns.</a:t>
            </a:r>
          </a:p>
          <a:p>
            <a:pPr algn="ctr"/>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21</a:t>
            </a:fld>
            <a:endParaRPr lang="he-IL"/>
          </a:p>
        </p:txBody>
      </p:sp>
    </p:spTree>
    <p:extLst>
      <p:ext uri="{BB962C8B-B14F-4D97-AF65-F5344CB8AC3E}">
        <p14:creationId xmlns:p14="http://schemas.microsoft.com/office/powerpoint/2010/main" val="3315245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07000"/>
              </a:lnSpc>
              <a:spcAft>
                <a:spcPts val="800"/>
              </a:spcAft>
              <a:buNone/>
            </a:pPr>
            <a:r>
              <a:rPr lang="en-US" sz="1800" kern="100" dirty="0">
                <a:effectLst/>
                <a:latin typeface="David" panose="020E0502060401010101" pitchFamily="34" charset="-79"/>
                <a:ea typeface="Aptos" panose="020B0004020202020204" pitchFamily="34" charset="0"/>
                <a:cs typeface="Arial" panose="020B0604020202020204" pitchFamily="34" charset="0"/>
              </a:rPr>
              <a:t>Nodes: Represent papers (or entities) in the Cora dataset.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pPr>
            <a:r>
              <a:rPr lang="en-US" sz="1800" kern="100" dirty="0">
                <a:effectLst/>
                <a:latin typeface="David" panose="020E0502060401010101" pitchFamily="34" charset="-79"/>
                <a:ea typeface="Aptos" panose="020B0004020202020204" pitchFamily="34" charset="0"/>
                <a:cs typeface="Arial" panose="020B0604020202020204" pitchFamily="34" charset="0"/>
              </a:rPr>
              <a:t>Edges: Represent citations or relationships between nodes.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22</a:t>
            </a:fld>
            <a:endParaRPr lang="he-IL"/>
          </a:p>
        </p:txBody>
      </p:sp>
    </p:spTree>
    <p:extLst>
      <p:ext uri="{BB962C8B-B14F-4D97-AF65-F5344CB8AC3E}">
        <p14:creationId xmlns:p14="http://schemas.microsoft.com/office/powerpoint/2010/main" val="198590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buNone/>
            </a:pPr>
            <a:r>
              <a:rPr lang="en-US" sz="1200" kern="100" dirty="0">
                <a:effectLst/>
                <a:latin typeface="David" panose="020E0502060401010101" pitchFamily="34" charset="-79"/>
                <a:ea typeface="Aptos" panose="020B0004020202020204" pitchFamily="34" charset="0"/>
                <a:cs typeface="Arial" panose="020B0604020202020204" pitchFamily="34" charset="0"/>
              </a:rPr>
              <a:t>Nodes: Represent papers (or entities) in the </a:t>
            </a:r>
            <a:r>
              <a:rPr lang="en-US" sz="1200" kern="100" dirty="0" err="1">
                <a:effectLst/>
                <a:latin typeface="David" panose="020E0502060401010101" pitchFamily="34" charset="-79"/>
                <a:ea typeface="Aptos" panose="020B0004020202020204" pitchFamily="34" charset="0"/>
                <a:cs typeface="Arial" panose="020B0604020202020204" pitchFamily="34" charset="0"/>
              </a:rPr>
              <a:t>Citeseer</a:t>
            </a:r>
            <a:r>
              <a:rPr lang="en-US" sz="1200" kern="100" dirty="0">
                <a:effectLst/>
                <a:latin typeface="David" panose="020E0502060401010101" pitchFamily="34" charset="-79"/>
                <a:ea typeface="Aptos" panose="020B0004020202020204" pitchFamily="34" charset="0"/>
                <a:cs typeface="Arial" panose="020B0604020202020204" pitchFamily="34" charset="0"/>
              </a:rPr>
              <a:t> dataset.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pPr>
            <a:r>
              <a:rPr lang="en-US" sz="1200" kern="100" dirty="0">
                <a:effectLst/>
                <a:latin typeface="David" panose="020E0502060401010101" pitchFamily="34" charset="-79"/>
                <a:ea typeface="Aptos" panose="020B0004020202020204" pitchFamily="34" charset="0"/>
                <a:cs typeface="Arial" panose="020B0604020202020204" pitchFamily="34" charset="0"/>
              </a:rPr>
              <a:t>Edges: Represent citations or relationships between nodes.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23</a:t>
            </a:fld>
            <a:endParaRPr lang="he-IL"/>
          </a:p>
        </p:txBody>
      </p:sp>
    </p:spTree>
    <p:extLst>
      <p:ext uri="{BB962C8B-B14F-4D97-AF65-F5344CB8AC3E}">
        <p14:creationId xmlns:p14="http://schemas.microsoft.com/office/powerpoint/2010/main" val="123688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ctr" defTabSz="914400" rtl="1" eaLnBrk="1" latinLnBrk="0" hangingPunct="1"/>
            <a:r>
              <a:rPr lang="en-US" sz="3200" dirty="0"/>
              <a:t>In </a:t>
            </a:r>
            <a:r>
              <a:rPr lang="en-US" sz="3200" b="1" dirty="0"/>
              <a:t>Phase 1 of our research project</a:t>
            </a:r>
            <a:r>
              <a:rPr lang="en-US" sz="3200" dirty="0"/>
              <a:t>, we identified that </a:t>
            </a:r>
            <a:r>
              <a:rPr lang="en-US" sz="3200" b="1" dirty="0"/>
              <a:t>self-citations, collaborations, and field-specific patterns</a:t>
            </a:r>
            <a:r>
              <a:rPr lang="en-US" sz="3200" dirty="0"/>
              <a:t> create </a:t>
            </a:r>
            <a:r>
              <a:rPr lang="en-US" sz="3200" b="1" dirty="0"/>
              <a:t>structured relationships</a:t>
            </a:r>
            <a:r>
              <a:rPr lang="en-US" sz="3200" dirty="0"/>
              <a:t> in citation networks. This complexity makes it challenging to distinguish </a:t>
            </a:r>
            <a:r>
              <a:rPr lang="en-US" sz="3200" b="1" dirty="0"/>
              <a:t>true anomalies</a:t>
            </a:r>
            <a:r>
              <a:rPr lang="en-US" sz="3200" dirty="0"/>
              <a:t> from </a:t>
            </a:r>
            <a:r>
              <a:rPr lang="en-US" sz="3200" b="1" dirty="0"/>
              <a:t>natural citation behaviors</a:t>
            </a:r>
            <a:r>
              <a:rPr lang="en-US" sz="3200" dirty="0"/>
              <a:t>. </a:t>
            </a:r>
            <a:r>
              <a:rPr lang="en-US" sz="2000" dirty="0"/>
              <a:t>From here, we will remember some concepts of Graph Diffusion and anomaly detection and dive into the </a:t>
            </a:r>
            <a:r>
              <a:rPr lang="en-US" sz="2000" b="1" dirty="0"/>
              <a:t>model</a:t>
            </a:r>
            <a:r>
              <a:rPr lang="en-US" sz="2000" dirty="0"/>
              <a:t>, explaining how it addresses these complexities to improve anomaly detection.</a:t>
            </a:r>
            <a:r>
              <a:rPr lang="en-US" sz="1400" dirty="0"/>
              <a:t> </a:t>
            </a:r>
            <a:endParaRPr lang="he-IL" sz="14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EFDF96CE-588E-478F-A4E5-FB63E4D863FF}" type="slidenum">
              <a:rPr lang="he-IL" smtClean="0"/>
              <a:t>2</a:t>
            </a:fld>
            <a:endParaRPr lang="he-IL"/>
          </a:p>
        </p:txBody>
      </p:sp>
    </p:spTree>
    <p:extLst>
      <p:ext uri="{BB962C8B-B14F-4D97-AF65-F5344CB8AC3E}">
        <p14:creationId xmlns:p14="http://schemas.microsoft.com/office/powerpoint/2010/main" val="3582512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indent="-342900" algn="ctr">
              <a:lnSpc>
                <a:spcPct val="107000"/>
              </a:lnSpc>
              <a:spcAft>
                <a:spcPts val="800"/>
              </a:spcAft>
              <a:buSzPts val="1000"/>
              <a:buFont typeface="Symbol" panose="05050102010706020507" pitchFamily="18" charset="2"/>
              <a:buChar char=""/>
              <a:tabLst>
                <a:tab pos="457200" algn="l"/>
              </a:tabLst>
            </a:pPr>
            <a:r>
              <a:rPr lang="en-US" dirty="0"/>
              <a:t>The anomalies detected are structurally different from normal nodes, proving that the model effectively identifies citation irregularities.</a:t>
            </a:r>
          </a:p>
          <a:p>
            <a:pPr marL="342900" indent="-342900" algn="ctr">
              <a:lnSpc>
                <a:spcPct val="107000"/>
              </a:lnSpc>
              <a:spcAft>
                <a:spcPts val="800"/>
              </a:spcAft>
              <a:buSzPts val="1000"/>
              <a:buFont typeface="Symbol" panose="05050102010706020507" pitchFamily="18" charset="2"/>
              <a:buChar char=""/>
              <a:tabLst>
                <a:tab pos="457200" algn="l"/>
              </a:tabLst>
            </a:pPr>
            <a:r>
              <a:rPr lang="en-US" dirty="0"/>
              <a:t>The diffusion-based anomaly detection method successfully separates normal and anomalous data.</a:t>
            </a:r>
          </a:p>
          <a:p>
            <a:pPr algn="ctr"/>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24</a:t>
            </a:fld>
            <a:endParaRPr lang="he-IL"/>
          </a:p>
        </p:txBody>
      </p:sp>
    </p:spTree>
    <p:extLst>
      <p:ext uri="{BB962C8B-B14F-4D97-AF65-F5344CB8AC3E}">
        <p14:creationId xmlns:p14="http://schemas.microsoft.com/office/powerpoint/2010/main" val="3588906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lvl="0" indent="-342900" algn="ctr" rtl="0">
              <a:lnSpc>
                <a:spcPct val="107000"/>
              </a:lnSpc>
              <a:spcAft>
                <a:spcPts val="800"/>
              </a:spcAft>
              <a:buSzPts val="1000"/>
              <a:buFont typeface="Symbol" panose="05050102010706020507" pitchFamily="18" charset="2"/>
              <a:buChar char=""/>
              <a:tabLst>
                <a:tab pos="457200" algn="l"/>
              </a:tabLst>
            </a:pPr>
            <a:r>
              <a:rPr lang="en-US" dirty="0"/>
              <a:t>With a small number of synthetic anomalies, the model struggles to learn a proper anomaly pattern.</a:t>
            </a:r>
          </a:p>
          <a:p>
            <a:pPr marL="342900" lvl="0" indent="-342900" algn="ctr" rtl="0">
              <a:lnSpc>
                <a:spcPct val="107000"/>
              </a:lnSpc>
              <a:spcAft>
                <a:spcPts val="800"/>
              </a:spcAft>
              <a:buSzPts val="1000"/>
              <a:buFont typeface="Symbol" panose="05050102010706020507" pitchFamily="18" charset="2"/>
              <a:buChar char=""/>
              <a:tabLst>
                <a:tab pos="457200" algn="l"/>
              </a:tabLst>
            </a:pPr>
            <a:r>
              <a:rPr lang="en-US" dirty="0"/>
              <a:t>Increasing the number of anomalies initially reduces AUPRC, likely due to increased complexity and overfitting risks.</a:t>
            </a:r>
          </a:p>
          <a:p>
            <a:pPr marL="342900" lvl="0" indent="-342900" algn="ctr" rtl="0">
              <a:lnSpc>
                <a:spcPct val="107000"/>
              </a:lnSpc>
              <a:spcAft>
                <a:spcPts val="800"/>
              </a:spcAft>
              <a:buSzPts val="1000"/>
              <a:buFont typeface="Symbol" panose="05050102010706020507" pitchFamily="18" charset="2"/>
              <a:buChar char=""/>
              <a:tabLst>
                <a:tab pos="457200" algn="l"/>
              </a:tabLst>
            </a:pPr>
            <a:r>
              <a:rPr lang="en-US" dirty="0"/>
              <a:t>However, at 200 and 500 anomalies, the model learns stronger anomaly representations, leading to better performance.</a:t>
            </a:r>
          </a:p>
          <a:p>
            <a:pPr marL="342900" lvl="0" indent="-342900" algn="ctr" rtl="0">
              <a:lnSpc>
                <a:spcPct val="107000"/>
              </a:lnSpc>
              <a:spcAft>
                <a:spcPts val="800"/>
              </a:spcAft>
              <a:buSzPts val="1000"/>
              <a:buFont typeface="Symbol" panose="05050102010706020507" pitchFamily="18" charset="2"/>
              <a:buChar char=""/>
              <a:tabLst>
                <a:tab pos="457200" algn="l"/>
              </a:tabLst>
            </a:pPr>
            <a:r>
              <a:rPr lang="en-US" dirty="0"/>
              <a:t>500 anomalies provide the best results, confirming that having enough anomalies improves model generalization</a:t>
            </a:r>
            <a:r>
              <a:rPr lang="en-US" sz="1200" kern="100" dirty="0">
                <a:effectLst/>
                <a:latin typeface="David" panose="020E0502060401010101" pitchFamily="34" charset="-79"/>
                <a:ea typeface="Aptos" panose="020B0004020202020204" pitchFamily="34" charset="0"/>
                <a:cs typeface="Arial" panose="020B0604020202020204" pitchFamily="34" charset="0"/>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28</a:t>
            </a:fld>
            <a:endParaRPr lang="he-IL"/>
          </a:p>
        </p:txBody>
      </p:sp>
    </p:spTree>
    <p:extLst>
      <p:ext uri="{BB962C8B-B14F-4D97-AF65-F5344CB8AC3E}">
        <p14:creationId xmlns:p14="http://schemas.microsoft.com/office/powerpoint/2010/main" val="117171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228600" defTabSz="914400">
              <a:lnSpc>
                <a:spcPct val="90000"/>
              </a:lnSpc>
              <a:spcAft>
                <a:spcPts val="800"/>
              </a:spcAft>
              <a:buSzPts val="1000"/>
              <a:buFont typeface="Arial" panose="020B0604020202020204" pitchFamily="34" charset="0"/>
              <a:buChar char="•"/>
              <a:tabLst>
                <a:tab pos="457200" algn="l"/>
              </a:tabLst>
            </a:pPr>
            <a:r>
              <a:rPr lang="en-US" sz="1200" dirty="0">
                <a:effectLst/>
              </a:rPr>
              <a:t>As the number of anomalies increases from 5 to 25, the AUC also increases.</a:t>
            </a:r>
          </a:p>
          <a:p>
            <a:pPr marL="342900" lvl="0" indent="-228600" defTabSz="914400">
              <a:lnSpc>
                <a:spcPct val="90000"/>
              </a:lnSpc>
              <a:spcAft>
                <a:spcPts val="800"/>
              </a:spcAft>
              <a:buSzPts val="1000"/>
              <a:buFont typeface="Arial" panose="020B0604020202020204" pitchFamily="34" charset="0"/>
              <a:buChar char="•"/>
              <a:tabLst>
                <a:tab pos="457200" algn="l"/>
              </a:tabLst>
            </a:pPr>
            <a:r>
              <a:rPr lang="en-US" sz="1200" dirty="0">
                <a:effectLst/>
              </a:rPr>
              <a:t>This suggests that the model benefits from having more anomaly examples during training, making it better at distinguishing anomalous nodes.</a:t>
            </a:r>
          </a:p>
          <a:p>
            <a:pPr marL="342900" lvl="0" indent="-228600" defTabSz="914400">
              <a:lnSpc>
                <a:spcPct val="90000"/>
              </a:lnSpc>
              <a:spcAft>
                <a:spcPts val="800"/>
              </a:spcAft>
              <a:buSzPts val="1000"/>
              <a:buFont typeface="Arial" panose="020B0604020202020204" pitchFamily="34" charset="0"/>
              <a:buChar char="•"/>
              <a:tabLst>
                <a:tab pos="457200" algn="l"/>
              </a:tabLst>
            </a:pPr>
            <a:r>
              <a:rPr lang="en-US" sz="1200" dirty="0">
                <a:effectLst/>
              </a:rPr>
              <a:t>The red line (Graph Autoencoder - GAE) consistently outperforms the others.</a:t>
            </a:r>
          </a:p>
          <a:p>
            <a:pPr marL="342900" lvl="0" indent="-228600" defTabSz="914400">
              <a:lnSpc>
                <a:spcPct val="90000"/>
              </a:lnSpc>
              <a:spcAft>
                <a:spcPts val="800"/>
              </a:spcAft>
              <a:buSzPts val="1000"/>
              <a:buFont typeface="Arial" panose="020B0604020202020204" pitchFamily="34" charset="0"/>
              <a:buChar char="•"/>
              <a:tabLst>
                <a:tab pos="457200" algn="l"/>
              </a:tabLst>
            </a:pPr>
            <a:r>
              <a:rPr lang="en-US" sz="1200" dirty="0">
                <a:effectLst/>
              </a:rPr>
              <a:t>The purple and blue lines (KNN, Logistic Regression) </a:t>
            </a:r>
            <a:r>
              <a:rPr lang="en-US" sz="1200" dirty="0"/>
              <a:t>slightly improves</a:t>
            </a:r>
            <a:r>
              <a:rPr lang="en-US" sz="1200" dirty="0">
                <a:effectLst/>
              </a:rPr>
              <a:t> but remain lower in performance</a:t>
            </a:r>
          </a:p>
          <a:p>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29</a:t>
            </a:fld>
            <a:endParaRPr lang="he-IL"/>
          </a:p>
        </p:txBody>
      </p:sp>
    </p:spTree>
    <p:extLst>
      <p:ext uri="{BB962C8B-B14F-4D97-AF65-F5344CB8AC3E}">
        <p14:creationId xmlns:p14="http://schemas.microsoft.com/office/powerpoint/2010/main" val="494903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A8FA9-8203-35C6-5A43-80B1CFAE3AE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781BFDD-BFEE-F60C-6568-B1C4E6F2317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CC6DCB5-F7C5-1270-5524-36089D1F5028}"/>
              </a:ext>
            </a:extLst>
          </p:cNvPr>
          <p:cNvSpPr>
            <a:spLocks noGrp="1"/>
          </p:cNvSpPr>
          <p:nvPr>
            <p:ph type="body" idx="1"/>
          </p:nvPr>
        </p:nvSpPr>
        <p:spPr/>
        <p:txBody>
          <a:bodyPr/>
          <a:lstStyle/>
          <a:p>
            <a:pPr algn="ctr"/>
            <a:r>
              <a:rPr lang="en-US" sz="1800" dirty="0"/>
              <a:t>In the testing and evaluation phase, we focus on three main areas:</a:t>
            </a:r>
          </a:p>
          <a:p>
            <a:pPr algn="ctr">
              <a:buFontTx/>
              <a:buNone/>
            </a:pPr>
            <a:r>
              <a:rPr lang="en-US" sz="1800" b="1" dirty="0"/>
              <a:t>Evaluation Metrics:</a:t>
            </a:r>
            <a:br>
              <a:rPr lang="en-US" sz="1800" dirty="0"/>
            </a:br>
            <a:r>
              <a:rPr lang="en-US" sz="1800" dirty="0"/>
              <a:t>We use key metrics like AUROC and AUPRC like we learned in Zeev data mining course  to measure how well the model classifies anomalies across different datasets.</a:t>
            </a:r>
          </a:p>
          <a:p>
            <a:pPr algn="ctr">
              <a:buFontTx/>
              <a:buNone/>
            </a:pPr>
            <a:r>
              <a:rPr lang="en-US" sz="1800" b="1" dirty="0"/>
              <a:t>Performance Comparison:</a:t>
            </a:r>
            <a:br>
              <a:rPr lang="en-US" sz="1800" dirty="0"/>
            </a:br>
            <a:r>
              <a:rPr lang="en-US" sz="1800" dirty="0"/>
              <a:t>We compare methods against baseline models to ensure it offers good idea on anomaly detection.</a:t>
            </a:r>
          </a:p>
          <a:p>
            <a:pPr algn="ctr">
              <a:buFont typeface="+mj-lt"/>
              <a:buNone/>
            </a:pPr>
            <a:r>
              <a:rPr lang="en-US" sz="1800" b="1" dirty="0"/>
              <a:t>Dataset Results:</a:t>
            </a:r>
            <a:br>
              <a:rPr lang="en-US" sz="1800" dirty="0"/>
            </a:br>
            <a:r>
              <a:rPr lang="en-US" sz="1800" dirty="0"/>
              <a:t>We analyze results across various datasets to see how different structures impact performance.</a:t>
            </a:r>
          </a:p>
          <a:p>
            <a:pPr algn="ctr"/>
            <a:r>
              <a:rPr lang="en-US" sz="1800" b="1" dirty="0"/>
              <a:t>Project Success Criteria:</a:t>
            </a:r>
            <a:br>
              <a:rPr lang="en-US" sz="1800" dirty="0"/>
            </a:br>
            <a:r>
              <a:rPr lang="en-US" sz="1800" dirty="0"/>
              <a:t>For </a:t>
            </a:r>
            <a:r>
              <a:rPr lang="en-US" sz="1800" dirty="0" err="1"/>
              <a:t>us,to</a:t>
            </a:r>
            <a:r>
              <a:rPr lang="en-US" sz="1800" dirty="0"/>
              <a:t> be considered successful, the model needs to detect at least 90% of suspected anomalies between graphs. </a:t>
            </a:r>
          </a:p>
          <a:p>
            <a:pPr algn="ctr"/>
            <a:r>
              <a:rPr lang="en-US" sz="1800" dirty="0"/>
              <a:t>If it falls short, we’ll fine-tuned the model and add tests.</a:t>
            </a:r>
          </a:p>
          <a:p>
            <a:pPr algn="l" rtl="0">
              <a:lnSpc>
                <a:spcPct val="107000"/>
              </a:lnSpc>
              <a:spcAft>
                <a:spcPts val="8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a:extLst>
              <a:ext uri="{FF2B5EF4-FFF2-40B4-BE49-F238E27FC236}">
                <a16:creationId xmlns:a16="http://schemas.microsoft.com/office/drawing/2014/main" id="{AFAB63D7-B570-C142-A3CA-9992F72F0446}"/>
              </a:ext>
            </a:extLst>
          </p:cNvPr>
          <p:cNvSpPr>
            <a:spLocks noGrp="1"/>
          </p:cNvSpPr>
          <p:nvPr>
            <p:ph type="sldNum" sz="quarter" idx="5"/>
          </p:nvPr>
        </p:nvSpPr>
        <p:spPr/>
        <p:txBody>
          <a:bodyPr/>
          <a:lstStyle/>
          <a:p>
            <a:fld id="{EFDF96CE-588E-478F-A4E5-FB63E4D863FF}" type="slidenum">
              <a:rPr lang="he-IL" smtClean="0"/>
              <a:t>30</a:t>
            </a:fld>
            <a:endParaRPr lang="he-IL"/>
          </a:p>
        </p:txBody>
      </p:sp>
    </p:spTree>
    <p:extLst>
      <p:ext uri="{BB962C8B-B14F-4D97-AF65-F5344CB8AC3E}">
        <p14:creationId xmlns:p14="http://schemas.microsoft.com/office/powerpoint/2010/main" val="2846923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11E7C-2561-3E4A-1BD3-F1E4D568D0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A74306F-0071-6D3F-2B84-3FE9E98CA27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8FAAF2C-BDA4-B813-5790-03C81AE5DAFC}"/>
              </a:ext>
            </a:extLst>
          </p:cNvPr>
          <p:cNvSpPr>
            <a:spLocks noGrp="1"/>
          </p:cNvSpPr>
          <p:nvPr>
            <p:ph type="body" idx="1"/>
          </p:nvPr>
        </p:nvSpPr>
        <p:spPr/>
        <p:txBody>
          <a:bodyPr/>
          <a:lstStyle/>
          <a:p>
            <a:pPr algn="l" rtl="0">
              <a:lnSpc>
                <a:spcPct val="107000"/>
              </a:lnSpc>
              <a:spcAft>
                <a:spcPts val="80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a:extLst>
              <a:ext uri="{FF2B5EF4-FFF2-40B4-BE49-F238E27FC236}">
                <a16:creationId xmlns:a16="http://schemas.microsoft.com/office/drawing/2014/main" id="{73F97FCC-4886-37F2-CF9B-217D267B9AE6}"/>
              </a:ext>
            </a:extLst>
          </p:cNvPr>
          <p:cNvSpPr>
            <a:spLocks noGrp="1"/>
          </p:cNvSpPr>
          <p:nvPr>
            <p:ph type="sldNum" sz="quarter" idx="5"/>
          </p:nvPr>
        </p:nvSpPr>
        <p:spPr/>
        <p:txBody>
          <a:bodyPr/>
          <a:lstStyle/>
          <a:p>
            <a:fld id="{EFDF96CE-588E-478F-A4E5-FB63E4D863FF}" type="slidenum">
              <a:rPr lang="he-IL" smtClean="0"/>
              <a:t>31</a:t>
            </a:fld>
            <a:endParaRPr lang="he-IL"/>
          </a:p>
        </p:txBody>
      </p:sp>
    </p:spTree>
    <p:extLst>
      <p:ext uri="{BB962C8B-B14F-4D97-AF65-F5344CB8AC3E}">
        <p14:creationId xmlns:p14="http://schemas.microsoft.com/office/powerpoint/2010/main" val="2950460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07000"/>
              </a:lnSpc>
              <a:spcAft>
                <a:spcPts val="800"/>
              </a:spcAft>
            </a:pPr>
            <a:r>
              <a:rPr lang="en-US" sz="1200" b="1" kern="100" dirty="0">
                <a:effectLst/>
                <a:latin typeface="David" panose="020E0502060401010101" pitchFamily="34" charset="-79"/>
                <a:ea typeface="Aptos" panose="020B0004020202020204" pitchFamily="34" charset="0"/>
                <a:cs typeface="Arial" panose="020B0604020202020204" pitchFamily="34" charset="0"/>
              </a:rPr>
              <a:t>Interpretation:</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1200" kern="100" dirty="0">
                <a:effectLst/>
                <a:latin typeface="David" panose="020E0502060401010101" pitchFamily="34" charset="-79"/>
                <a:ea typeface="Aptos" panose="020B0004020202020204" pitchFamily="34" charset="0"/>
                <a:cs typeface="Arial" panose="020B0604020202020204" pitchFamily="34" charset="0"/>
              </a:rPr>
              <a:t>Graph Autoencoder (purple) and KNN (green) achieve the highest AUROC (~0.98), confirming their strong performance in distinguishing anomalies.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1200" kern="100" dirty="0">
                <a:effectLst/>
                <a:latin typeface="David" panose="020E0502060401010101" pitchFamily="34" charset="-79"/>
                <a:ea typeface="Aptos" panose="020B0004020202020204" pitchFamily="34" charset="0"/>
                <a:cs typeface="Arial" panose="020B0604020202020204" pitchFamily="34" charset="0"/>
              </a:rPr>
              <a:t>Logistic Regression (blue) shows moderate performance.</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r>
              <a:rPr lang="en-US" sz="1200" kern="100" dirty="0">
                <a:effectLst/>
                <a:latin typeface="David" panose="020E0502060401010101" pitchFamily="34" charset="-79"/>
                <a:ea typeface="Aptos" panose="020B0004020202020204" pitchFamily="34" charset="0"/>
                <a:cs typeface="Arial" panose="020B0604020202020204" pitchFamily="34" charset="0"/>
              </a:rPr>
              <a:t>Isolation Forest (red) fails miserably (AUROC ~0.02), meaning it struggles to identify anomalies correctly in a graph-based setting.</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32</a:t>
            </a:fld>
            <a:endParaRPr lang="he-IL"/>
          </a:p>
        </p:txBody>
      </p:sp>
    </p:spTree>
    <p:extLst>
      <p:ext uri="{BB962C8B-B14F-4D97-AF65-F5344CB8AC3E}">
        <p14:creationId xmlns:p14="http://schemas.microsoft.com/office/powerpoint/2010/main" val="3314211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5A4FE-5E9C-DFEF-18C8-568657109D0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10C4663-BE02-70E8-B1FB-7E4FA867CC1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FB778DD-27F9-A871-DB01-FE6186859EAC}"/>
              </a:ext>
            </a:extLst>
          </p:cNvPr>
          <p:cNvSpPr>
            <a:spLocks noGrp="1"/>
          </p:cNvSpPr>
          <p:nvPr>
            <p:ph type="body" idx="1"/>
          </p:nvPr>
        </p:nvSpPr>
        <p:spPr/>
        <p:txBody>
          <a:bodyPr/>
          <a:lstStyle/>
          <a:p>
            <a:pPr algn="ctr" rtl="1">
              <a:lnSpc>
                <a:spcPct val="107000"/>
              </a:lnSpc>
              <a:spcAft>
                <a:spcPts val="800"/>
              </a:spcAft>
              <a:buSzPts val="1000"/>
              <a:tabLst>
                <a:tab pos="457200" algn="l"/>
              </a:tabLst>
            </a:pPr>
            <a:r>
              <a:rPr lang="en-US" b="1" dirty="0">
                <a:solidFill>
                  <a:srgbClr val="1178BE"/>
                </a:solidFill>
                <a:latin typeface="+mj-lt"/>
              </a:rPr>
              <a:t>Significance:</a:t>
            </a:r>
          </a:p>
          <a:p>
            <a:pPr marL="342900" lvl="0" indent="-342900" algn="ctr" rtl="0">
              <a:lnSpc>
                <a:spcPct val="107000"/>
              </a:lnSpc>
              <a:spcAft>
                <a:spcPts val="800"/>
              </a:spcAft>
              <a:buSzPts val="1000"/>
              <a:buFont typeface="Symbol" panose="05050102010706020507" pitchFamily="18" charset="2"/>
              <a:buChar char=""/>
              <a:tabLst>
                <a:tab pos="457200" algn="l"/>
              </a:tabLst>
            </a:pPr>
            <a:r>
              <a:rPr lang="en-US" dirty="0"/>
              <a:t>High accuracy and F1-score (~0.963) indicate that the model performs well in distinguishing anomalies.</a:t>
            </a:r>
          </a:p>
          <a:p>
            <a:pPr marL="342900" lvl="0" indent="-342900" algn="ctr" rtl="0">
              <a:lnSpc>
                <a:spcPct val="107000"/>
              </a:lnSpc>
              <a:spcAft>
                <a:spcPts val="800"/>
              </a:spcAft>
              <a:buSzPts val="1000"/>
              <a:buFont typeface="Symbol" panose="05050102010706020507" pitchFamily="18" charset="2"/>
              <a:buChar char=""/>
              <a:tabLst>
                <a:tab pos="457200" algn="l"/>
              </a:tabLst>
            </a:pPr>
            <a:r>
              <a:rPr lang="en-US" dirty="0"/>
              <a:t>AUROC and AUPRC are lower than accuracy but still very strong (~0.94-0.98), meaning that the model maintains good performance despite class imbalance.</a:t>
            </a:r>
          </a:p>
          <a:p>
            <a:pPr marL="342900" lvl="0" indent="-342900" algn="ctr" rtl="0">
              <a:lnSpc>
                <a:spcPct val="107000"/>
              </a:lnSpc>
              <a:spcAft>
                <a:spcPts val="800"/>
              </a:spcAft>
              <a:buSzPts val="1000"/>
              <a:buFont typeface="Symbol" panose="05050102010706020507" pitchFamily="18" charset="2"/>
              <a:buChar char=""/>
              <a:tabLst>
                <a:tab pos="457200" algn="l"/>
              </a:tabLst>
            </a:pPr>
            <a:r>
              <a:rPr lang="en-US" dirty="0"/>
              <a:t>The results confirm that introducing synthetic anomalies and Gaussian noise significantly improves anomaly detection accuracy.</a:t>
            </a:r>
          </a:p>
          <a:p>
            <a:pPr algn="ctr"/>
            <a:endParaRPr lang="en-US" dirty="0"/>
          </a:p>
        </p:txBody>
      </p:sp>
      <p:sp>
        <p:nvSpPr>
          <p:cNvPr id="4" name="מציין מיקום של מספר שקופית 3">
            <a:extLst>
              <a:ext uri="{FF2B5EF4-FFF2-40B4-BE49-F238E27FC236}">
                <a16:creationId xmlns:a16="http://schemas.microsoft.com/office/drawing/2014/main" id="{9F3E4B18-31A6-0710-FA67-B02C2E698167}"/>
              </a:ext>
            </a:extLst>
          </p:cNvPr>
          <p:cNvSpPr>
            <a:spLocks noGrp="1"/>
          </p:cNvSpPr>
          <p:nvPr>
            <p:ph type="sldNum" sz="quarter" idx="5"/>
          </p:nvPr>
        </p:nvSpPr>
        <p:spPr/>
        <p:txBody>
          <a:bodyPr/>
          <a:lstStyle/>
          <a:p>
            <a:fld id="{EFDF96CE-588E-478F-A4E5-FB63E4D863FF}" type="slidenum">
              <a:rPr lang="he-IL" smtClean="0"/>
              <a:t>33</a:t>
            </a:fld>
            <a:endParaRPr lang="he-IL"/>
          </a:p>
        </p:txBody>
      </p:sp>
    </p:spTree>
    <p:extLst>
      <p:ext uri="{BB962C8B-B14F-4D97-AF65-F5344CB8AC3E}">
        <p14:creationId xmlns:p14="http://schemas.microsoft.com/office/powerpoint/2010/main" val="74466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In this project, we explored </a:t>
            </a:r>
            <a:r>
              <a:rPr lang="en-US" b="1" dirty="0"/>
              <a:t>anomaly detection using graph diffusion models</a:t>
            </a:r>
            <a:r>
              <a:rPr lang="en-US" dirty="0"/>
              <a:t>, starting with the </a:t>
            </a:r>
            <a:r>
              <a:rPr lang="en-US" b="1" dirty="0"/>
              <a:t>Cora dataset</a:t>
            </a:r>
            <a:r>
              <a:rPr lang="en-US" dirty="0"/>
              <a:t> and later expanding to </a:t>
            </a:r>
            <a:r>
              <a:rPr lang="en-US" b="1" dirty="0"/>
              <a:t>CiteSeer</a:t>
            </a:r>
            <a:r>
              <a:rPr lang="en-US" dirty="0"/>
              <a:t> to evaluate the model’s adaptability to different graph structures.</a:t>
            </a:r>
          </a:p>
          <a:p>
            <a:pPr algn="l"/>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35</a:t>
            </a:fld>
            <a:endParaRPr lang="he-IL"/>
          </a:p>
        </p:txBody>
      </p:sp>
    </p:spTree>
    <p:extLst>
      <p:ext uri="{BB962C8B-B14F-4D97-AF65-F5344CB8AC3E}">
        <p14:creationId xmlns:p14="http://schemas.microsoft.com/office/powerpoint/2010/main" val="3259764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Graph anomaly detection is the process of identifying </a:t>
            </a:r>
            <a:r>
              <a:rPr lang="en-US" sz="1200" b="1" dirty="0"/>
              <a:t>irregular patterns, unusual behaviors, or unexpected structures</a:t>
            </a:r>
            <a:r>
              <a:rPr lang="en-US" sz="1200" dirty="0"/>
              <a:t> within a graph. Graphs are a powerful way to represent real-world data, where </a:t>
            </a:r>
            <a:r>
              <a:rPr lang="en-US" sz="1200" b="1" dirty="0"/>
              <a:t>entities (nodes) are connected through relationships (edges).</a:t>
            </a:r>
            <a:r>
              <a:rPr lang="en-US" sz="1200" dirty="0"/>
              <a:t> Unlike traditional anomaly detection in tabular data, graph anomaly detection must account for both </a:t>
            </a:r>
            <a:r>
              <a:rPr lang="en-US" sz="1200" b="1" dirty="0"/>
              <a:t>individual node attributes and structural relationships</a:t>
            </a:r>
            <a:r>
              <a:rPr lang="en-US" sz="1200" dirty="0"/>
              <a:t> between entities.</a:t>
            </a:r>
          </a:p>
          <a:p>
            <a:pPr algn="l"/>
            <a:endParaRPr lang="en-US" sz="1200" dirty="0"/>
          </a:p>
          <a:p>
            <a:pPr algn="l"/>
            <a:r>
              <a:rPr lang="en-US" sz="1200" dirty="0"/>
              <a:t>Unlike standard anomaly detection, which deals with independent data points, graph anomaly detection requires analyzing </a:t>
            </a:r>
            <a:r>
              <a:rPr lang="en-US" sz="1200" b="1" dirty="0"/>
              <a:t>both individual node/edge properties and the overall structure of the graph.</a:t>
            </a:r>
            <a:r>
              <a:rPr lang="en-US" sz="1200" dirty="0"/>
              <a:t> Anomalies can emerge in different ways—some may involve </a:t>
            </a:r>
            <a:r>
              <a:rPr lang="en-US" sz="1200" b="1" dirty="0"/>
              <a:t>isolated suspicious nodes</a:t>
            </a:r>
            <a:r>
              <a:rPr lang="en-US" sz="1200" dirty="0"/>
              <a:t>, while others arise from </a:t>
            </a:r>
            <a:r>
              <a:rPr lang="en-US" sz="1200" b="1" dirty="0"/>
              <a:t>subtle changes in connectivity patterns</a:t>
            </a:r>
            <a:r>
              <a:rPr lang="en-US" sz="1200" dirty="0"/>
              <a:t> within the graph.</a:t>
            </a:r>
            <a:endParaRPr lang="he-IL" sz="2000" dirty="0"/>
          </a:p>
          <a:p>
            <a:pPr algn="l"/>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3</a:t>
            </a:fld>
            <a:endParaRPr lang="he-IL"/>
          </a:p>
        </p:txBody>
      </p:sp>
    </p:spTree>
    <p:extLst>
      <p:ext uri="{BB962C8B-B14F-4D97-AF65-F5344CB8AC3E}">
        <p14:creationId xmlns:p14="http://schemas.microsoft.com/office/powerpoint/2010/main" val="186174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r>
              <a:rPr lang="en-US" b="1" dirty="0"/>
              <a:t>Challenges in Anomaly Detection</a:t>
            </a:r>
          </a:p>
          <a:p>
            <a:pPr algn="ctr"/>
            <a:r>
              <a:rPr lang="en-US" b="1" dirty="0"/>
              <a:t>Complexity:</a:t>
            </a:r>
            <a:endParaRPr lang="en-US" dirty="0"/>
          </a:p>
          <a:p>
            <a:pPr algn="ctr"/>
            <a:r>
              <a:rPr lang="en-US" dirty="0"/>
              <a:t>The dataset has complex relationships which makes it harder to detect anomalies.</a:t>
            </a:r>
          </a:p>
          <a:p>
            <a:pPr algn="ctr"/>
            <a:r>
              <a:rPr lang="en-US" b="1" dirty="0"/>
              <a:t>Volume:</a:t>
            </a:r>
            <a:br>
              <a:rPr lang="en-US" dirty="0"/>
            </a:br>
            <a:r>
              <a:rPr lang="en-US" dirty="0"/>
              <a:t>With a large number of data, processing the data efficiently is challenging. Additionally, there may not be enough data for certain types of anomalies..</a:t>
            </a:r>
          </a:p>
          <a:p>
            <a:pPr algn="ctr"/>
            <a:r>
              <a:rPr lang="en-US" b="1" dirty="0"/>
              <a:t>Scalability:</a:t>
            </a:r>
            <a:br>
              <a:rPr lang="en-US" dirty="0"/>
            </a:br>
            <a:r>
              <a:rPr lang="en-US" dirty="0"/>
              <a:t>As the dataset grows, our detection methods need to scale to handle the increasing volume.</a:t>
            </a:r>
            <a:endParaRPr lang="he-IL" dirty="0"/>
          </a:p>
          <a:p>
            <a:pPr algn="ctr">
              <a:buFontTx/>
              <a:buNone/>
            </a:pPr>
            <a:r>
              <a:rPr lang="en-US" b="1" dirty="0"/>
              <a:t>Detecting  citations:</a:t>
            </a:r>
            <a:br>
              <a:rPr lang="en-US" dirty="0"/>
            </a:br>
            <a:r>
              <a:rPr lang="en-US" dirty="0"/>
              <a:t>It’s important to differentiate between normal citation patterns and unusual ones that might indicate fake citations (false positives).</a:t>
            </a:r>
          </a:p>
          <a:p>
            <a:pPr algn="ctr"/>
            <a:r>
              <a:rPr lang="en-US" dirty="0"/>
              <a:t>These challenges highlight why anomaly detection in the dataset is both difficult and essential.</a:t>
            </a:r>
          </a:p>
          <a:p>
            <a:pPr algn="l"/>
            <a:endParaRPr lang="he-IL" dirty="0"/>
          </a:p>
          <a:p>
            <a:pPr algn="ctr"/>
            <a:endParaRPr lang="en-US"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4</a:t>
            </a:fld>
            <a:endParaRPr lang="he-IL"/>
          </a:p>
        </p:txBody>
      </p:sp>
    </p:spTree>
    <p:extLst>
      <p:ext uri="{BB962C8B-B14F-4D97-AF65-F5344CB8AC3E}">
        <p14:creationId xmlns:p14="http://schemas.microsoft.com/office/powerpoint/2010/main" val="2051958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Our project is driven by three main factors:</a:t>
            </a:r>
          </a:p>
          <a:p>
            <a:pPr algn="l"/>
            <a:r>
              <a:rPr lang="en-US" b="1" dirty="0"/>
              <a:t>Motivational Framework:</a:t>
            </a:r>
            <a:br>
              <a:rPr lang="en-US" dirty="0"/>
            </a:br>
            <a:r>
              <a:rPr lang="en-US" dirty="0"/>
              <a:t>We’re using graph diffusion models because they effectively capture complex relationships, which is crucial for accurate anomaly detection.</a:t>
            </a:r>
          </a:p>
          <a:p>
            <a:pPr algn="l"/>
            <a:r>
              <a:rPr lang="en-US" b="1" dirty="0"/>
              <a:t>Objective Clarity:</a:t>
            </a:r>
            <a:br>
              <a:rPr lang="en-US" dirty="0"/>
            </a:br>
            <a:r>
              <a:rPr lang="en-US" dirty="0"/>
              <a:t>Our main goal is to improve detection accuracy while handling various graph structures and sizes smoothly.</a:t>
            </a:r>
          </a:p>
          <a:p>
            <a:pPr algn="l"/>
            <a:r>
              <a:rPr lang="en-US" b="1" dirty="0"/>
              <a:t>Application Enhancements:</a:t>
            </a:r>
            <a:br>
              <a:rPr lang="en-US" dirty="0"/>
            </a:br>
            <a:r>
              <a:rPr lang="en-US" dirty="0"/>
              <a:t>We’re focused on enhancing analysis, ensuring quick responses in critical applications across different industries.</a:t>
            </a:r>
          </a:p>
          <a:p>
            <a:pPr algn="l"/>
            <a:r>
              <a:rPr lang="en-US" dirty="0"/>
              <a:t>These points outline why we’re doing this project and what we aim to achieve.</a:t>
            </a:r>
          </a:p>
          <a:p>
            <a:pPr algn="l"/>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5</a:t>
            </a:fld>
            <a:endParaRPr lang="he-IL"/>
          </a:p>
        </p:txBody>
      </p:sp>
    </p:spTree>
    <p:extLst>
      <p:ext uri="{BB962C8B-B14F-4D97-AF65-F5344CB8AC3E}">
        <p14:creationId xmlns:p14="http://schemas.microsoft.com/office/powerpoint/2010/main" val="1736588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Graph Neural Networks (GNNs) effectively detect anomalies by learning structural patterns in graphs. </a:t>
            </a:r>
            <a:r>
              <a:rPr lang="en-US" b="1" dirty="0"/>
              <a:t>GCNs</a:t>
            </a:r>
            <a:r>
              <a:rPr lang="en-US" dirty="0"/>
              <a:t> aggregate node information to capture relationships, but require large labeled datasets. Despite their advantages, GNNs face challenges with </a:t>
            </a:r>
            <a:r>
              <a:rPr lang="en-US" b="1" dirty="0"/>
              <a:t>data imbalance and scalability</a:t>
            </a:r>
            <a:r>
              <a:rPr lang="en-US" dirty="0"/>
              <a:t> in applications.</a:t>
            </a:r>
            <a:endParaRPr lang="he-IL" dirty="0"/>
          </a:p>
        </p:txBody>
      </p:sp>
      <p:sp>
        <p:nvSpPr>
          <p:cNvPr id="4" name="Slide Number Placeholder 3"/>
          <p:cNvSpPr>
            <a:spLocks noGrp="1"/>
          </p:cNvSpPr>
          <p:nvPr>
            <p:ph type="sldNum" sz="quarter" idx="5"/>
          </p:nvPr>
        </p:nvSpPr>
        <p:spPr/>
        <p:txBody>
          <a:bodyPr/>
          <a:lstStyle/>
          <a:p>
            <a:fld id="{EFDF96CE-588E-478F-A4E5-FB63E4D863FF}" type="slidenum">
              <a:rPr lang="he-IL" smtClean="0"/>
              <a:t>7</a:t>
            </a:fld>
            <a:endParaRPr lang="he-IL"/>
          </a:p>
        </p:txBody>
      </p:sp>
    </p:spTree>
    <p:extLst>
      <p:ext uri="{BB962C8B-B14F-4D97-AF65-F5344CB8AC3E}">
        <p14:creationId xmlns:p14="http://schemas.microsoft.com/office/powerpoint/2010/main" val="1836887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894C-3D7F-C088-387B-E644803C5CE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EB78811-4E5D-D3C7-AE02-4DAA28DC665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AD05449-3B7B-D314-04A0-C2652055762F}"/>
              </a:ext>
            </a:extLst>
          </p:cNvPr>
          <p:cNvSpPr>
            <a:spLocks noGrp="1"/>
          </p:cNvSpPr>
          <p:nvPr>
            <p:ph type="body" idx="1"/>
          </p:nvPr>
        </p:nvSpPr>
        <p:spPr/>
        <p:txBody>
          <a:bodyPr/>
          <a:lstStyle/>
          <a:p>
            <a:pPr marL="285750" indent="-285750" algn="just">
              <a:buFont typeface="Arial" panose="020B0604020202020204" pitchFamily="34" charset="0"/>
              <a:buChar char="•"/>
            </a:pPr>
            <a:r>
              <a:rPr lang="en-US" sz="1200" dirty="0"/>
              <a:t>The solution leverages </a:t>
            </a:r>
            <a:r>
              <a:rPr lang="en-US" sz="1200" b="1" dirty="0"/>
              <a:t>advanced graph diffusion models</a:t>
            </a:r>
            <a:r>
              <a:rPr lang="en-US" sz="1200" dirty="0"/>
              <a:t> and synthetic anomaly nodes to improve the detection of citations, aiming to uphold the integrity of academic research. Researchers have developed various algorithms that take advantage of the structural properties of graphs.</a:t>
            </a:r>
          </a:p>
          <a:p>
            <a:pPr algn="just"/>
            <a:endParaRPr lang="en-US" sz="1200" dirty="0">
              <a:solidFill>
                <a:prstClr val="black">
                  <a:hueOff val="0"/>
                  <a:satOff val="0"/>
                  <a:lumOff val="0"/>
                  <a:alphaOff val="0"/>
                </a:prstClr>
              </a:solidFill>
              <a:latin typeface="Calibri"/>
            </a:endParaRPr>
          </a:p>
          <a:p>
            <a:pPr marL="285750" indent="-285750" algn="just">
              <a:spcAft>
                <a:spcPts val="600"/>
              </a:spcAft>
              <a:buFont typeface="Arial" panose="020B0604020202020204" pitchFamily="34" charset="0"/>
              <a:buChar char="•"/>
            </a:pPr>
            <a:r>
              <a:rPr lang="en-US" sz="1200" dirty="0">
                <a:solidFill>
                  <a:prstClr val="black">
                    <a:hueOff val="0"/>
                    <a:satOff val="0"/>
                    <a:lumOff val="0"/>
                    <a:alphaOff val="0"/>
                  </a:prstClr>
                </a:solidFill>
                <a:latin typeface="Calibri"/>
              </a:rPr>
              <a:t> To address this issues, the study introduces </a:t>
            </a:r>
            <a:r>
              <a:rPr lang="en-US" sz="1200" b="1" dirty="0">
                <a:solidFill>
                  <a:prstClr val="black">
                    <a:hueOff val="0"/>
                    <a:satOff val="0"/>
                    <a:lumOff val="0"/>
                    <a:alphaOff val="0"/>
                  </a:prstClr>
                </a:solidFill>
                <a:latin typeface="Calibri"/>
              </a:rPr>
              <a:t>a diffusion model-based graph generator</a:t>
            </a:r>
            <a:r>
              <a:rPr lang="en-US" sz="1200" dirty="0">
                <a:solidFill>
                  <a:prstClr val="black">
                    <a:hueOff val="0"/>
                    <a:satOff val="0"/>
                    <a:lumOff val="0"/>
                    <a:alphaOff val="0"/>
                  </a:prstClr>
                </a:solidFill>
                <a:latin typeface="Calibri"/>
              </a:rPr>
              <a:t> capable of </a:t>
            </a:r>
            <a:r>
              <a:rPr lang="en-US" sz="1200" dirty="0"/>
              <a:t>simultaneously producing graph structures and node features in a multitask fashion, focusing on generating </a:t>
            </a:r>
            <a:r>
              <a:rPr lang="en-US" sz="1200" b="1" dirty="0"/>
              <a:t>synthetic anomalous </a:t>
            </a:r>
            <a:r>
              <a:rPr lang="en-US" sz="1200" dirty="0"/>
              <a:t>examples.</a:t>
            </a:r>
          </a:p>
          <a:p>
            <a:pPr marL="285750" indent="-285750" algn="just">
              <a:spcAft>
                <a:spcPts val="600"/>
              </a:spcAft>
              <a:buFont typeface="Arial" panose="020B0604020202020204" pitchFamily="34" charset="0"/>
              <a:buChar char="•"/>
            </a:pPr>
            <a:r>
              <a:rPr lang="en-US" sz="1200" dirty="0">
                <a:solidFill>
                  <a:prstClr val="black">
                    <a:hueOff val="0"/>
                    <a:satOff val="0"/>
                    <a:lumOff val="0"/>
                    <a:alphaOff val="0"/>
                  </a:prstClr>
                </a:solidFill>
                <a:latin typeface="Calibri"/>
              </a:rPr>
              <a:t> By integrating these synthetic anomalies into the </a:t>
            </a:r>
            <a:r>
              <a:rPr lang="en-US" sz="1200" b="1" dirty="0">
                <a:solidFill>
                  <a:prstClr val="black">
                    <a:hueOff val="0"/>
                    <a:satOff val="0"/>
                    <a:lumOff val="0"/>
                    <a:alphaOff val="0"/>
                  </a:prstClr>
                </a:solidFill>
                <a:latin typeface="Calibri"/>
              </a:rPr>
              <a:t>training dataset</a:t>
            </a:r>
            <a:r>
              <a:rPr lang="en-US" sz="1200" dirty="0">
                <a:solidFill>
                  <a:prstClr val="black">
                    <a:hueOff val="0"/>
                    <a:satOff val="0"/>
                    <a:lumOff val="0"/>
                    <a:alphaOff val="0"/>
                  </a:prstClr>
                </a:solidFill>
                <a:latin typeface="Calibri"/>
              </a:rPr>
              <a:t>, we achieve a more balanced </a:t>
            </a:r>
            <a:r>
              <a:rPr lang="en-US" sz="1200" dirty="0"/>
              <a:t>dataset, significantly enhancing the training and performance of downstream anomaly detection models. </a:t>
            </a:r>
          </a:p>
          <a:p>
            <a:pPr marL="285750" indent="-285750" algn="just">
              <a:spcAft>
                <a:spcPts val="600"/>
              </a:spcAft>
              <a:buFont typeface="Arial" panose="020B0604020202020204" pitchFamily="34" charset="0"/>
              <a:buChar char="•"/>
            </a:pPr>
            <a:r>
              <a:rPr lang="en-US" sz="1200" dirty="0"/>
              <a:t>The approach addresses the challenges of </a:t>
            </a:r>
            <a:r>
              <a:rPr lang="en-US" sz="1200" b="1" dirty="0"/>
              <a:t>label imbalance and data insufficiency </a:t>
            </a:r>
            <a:r>
              <a:rPr lang="en-US" sz="1200" dirty="0"/>
              <a:t>in graph anomaly detection, providing a robust framework for generating synthetic anomalies and </a:t>
            </a:r>
            <a:r>
              <a:rPr lang="en-US" sz="1200" b="1" dirty="0"/>
              <a:t>improving the effectiveness </a:t>
            </a:r>
            <a:r>
              <a:rPr lang="en-US" sz="1200" dirty="0"/>
              <a:t>of anomaly detection models.</a:t>
            </a:r>
          </a:p>
        </p:txBody>
      </p:sp>
      <p:sp>
        <p:nvSpPr>
          <p:cNvPr id="4" name="מציין מיקום של מספר שקופית 3">
            <a:extLst>
              <a:ext uri="{FF2B5EF4-FFF2-40B4-BE49-F238E27FC236}">
                <a16:creationId xmlns:a16="http://schemas.microsoft.com/office/drawing/2014/main" id="{ED521D64-5B1A-90AD-741A-E72D66B79BEC}"/>
              </a:ext>
            </a:extLst>
          </p:cNvPr>
          <p:cNvSpPr>
            <a:spLocks noGrp="1"/>
          </p:cNvSpPr>
          <p:nvPr>
            <p:ph type="sldNum" sz="quarter" idx="5"/>
          </p:nvPr>
        </p:nvSpPr>
        <p:spPr/>
        <p:txBody>
          <a:bodyPr/>
          <a:lstStyle/>
          <a:p>
            <a:fld id="{EFDF96CE-588E-478F-A4E5-FB63E4D863FF}" type="slidenum">
              <a:rPr lang="he-IL" smtClean="0"/>
              <a:t>9</a:t>
            </a:fld>
            <a:endParaRPr lang="he-IL"/>
          </a:p>
        </p:txBody>
      </p:sp>
    </p:spTree>
    <p:extLst>
      <p:ext uri="{BB962C8B-B14F-4D97-AF65-F5344CB8AC3E}">
        <p14:creationId xmlns:p14="http://schemas.microsoft.com/office/powerpoint/2010/main" val="2123189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r>
              <a:rPr lang="en-US" dirty="0"/>
              <a:t>We aim to improve our anomaly detection system by adding synthetic anomaly nodes to the dataset for better training. </a:t>
            </a:r>
          </a:p>
          <a:p>
            <a:pPr algn="ctr"/>
            <a:r>
              <a:rPr lang="en-US" dirty="0"/>
              <a:t>These nodes have four key components:</a:t>
            </a:r>
          </a:p>
          <a:p>
            <a:pPr algn="ctr"/>
            <a:r>
              <a:rPr lang="en-US" b="1" dirty="0"/>
              <a:t>Node Feature</a:t>
            </a:r>
            <a:r>
              <a:rPr lang="en-US" dirty="0"/>
              <a:t>: Describes different properties or behaviors of the node, like metrics or attributes.</a:t>
            </a:r>
            <a:endParaRPr lang="he-IL" dirty="0"/>
          </a:p>
          <a:p>
            <a:pPr algn="ctr"/>
            <a:r>
              <a:rPr lang="en-US" b="1" dirty="0"/>
              <a:t>Node Timestamp:</a:t>
            </a:r>
            <a:r>
              <a:rPr lang="en-US" dirty="0"/>
              <a:t> A timestamp showing when an event happened for the node, which helps in tracking changes over time.</a:t>
            </a:r>
          </a:p>
          <a:p>
            <a:pPr lvl="0" algn="ctr" rtl="1"/>
            <a:r>
              <a:rPr lang="pl-PL" b="1" dirty="0"/>
              <a:t>Feature Normalization</a:t>
            </a:r>
            <a:r>
              <a:rPr lang="en-US" b="1" dirty="0"/>
              <a:t>:</a:t>
            </a:r>
            <a:r>
              <a:rPr lang="en-US" dirty="0"/>
              <a:t> </a:t>
            </a:r>
            <a:r>
              <a:rPr lang="en-US" b="0" dirty="0"/>
              <a:t>Node </a:t>
            </a:r>
            <a:r>
              <a:rPr lang="en-US" dirty="0"/>
              <a:t>features were normalized to maintain consistent scaling.</a:t>
            </a:r>
            <a:r>
              <a:rPr lang="en-US" b="1" dirty="0"/>
              <a:t> </a:t>
            </a:r>
          </a:p>
          <a:p>
            <a:pPr lvl="0" algn="ctr" rtl="1"/>
            <a:r>
              <a:rPr lang="en-US" b="1" dirty="0"/>
              <a:t>Pre </a:t>
            </a:r>
            <a:r>
              <a:rPr lang="pl-PL" b="1" dirty="0"/>
              <a:t>Graph Construction</a:t>
            </a:r>
            <a:r>
              <a:rPr lang="en-US" b="1" dirty="0"/>
              <a:t>: </a:t>
            </a:r>
            <a:endParaRPr lang="he-IL" dirty="0"/>
          </a:p>
          <a:p>
            <a:pPr lvl="0" algn="ctr" rtl="1"/>
            <a:r>
              <a:rPr lang="en-US" dirty="0"/>
              <a:t>The dataset was transformed into an adjacent matrix format, allowing the model to effectively capture relationships between nodes.</a:t>
            </a:r>
            <a:endParaRPr lang="he-IL" dirty="0"/>
          </a:p>
          <a:p>
            <a:pPr marL="0" marR="0" lvl="0" indent="0" algn="ctr" defTabSz="914400" rtl="1" eaLnBrk="1" fontAlgn="auto" latinLnBrk="0" hangingPunct="1">
              <a:lnSpc>
                <a:spcPct val="100000"/>
              </a:lnSpc>
              <a:spcBef>
                <a:spcPts val="0"/>
              </a:spcBef>
              <a:spcAft>
                <a:spcPts val="0"/>
              </a:spcAft>
              <a:buClrTx/>
              <a:buSzTx/>
              <a:buFontTx/>
              <a:buNone/>
              <a:tabLst/>
              <a:defRPr/>
            </a:pPr>
            <a:r>
              <a:rPr lang="en-US" sz="1200" dirty="0">
                <a:solidFill>
                  <a:prstClr val="black">
                    <a:hueOff val="0"/>
                    <a:satOff val="0"/>
                    <a:lumOff val="0"/>
                    <a:alphaOff val="0"/>
                  </a:prstClr>
                </a:solidFill>
                <a:latin typeface="Calibri"/>
                <a:sym typeface="Barlow Condensed Bold"/>
              </a:rPr>
              <a:t>After pre-processing, The</a:t>
            </a:r>
            <a:r>
              <a:rPr lang="en-US" sz="1200" dirty="0">
                <a:solidFill>
                  <a:prstClr val="black">
                    <a:hueOff val="0"/>
                    <a:satOff val="0"/>
                    <a:lumOff val="0"/>
                    <a:alphaOff val="0"/>
                  </a:prstClr>
                </a:solidFill>
                <a:latin typeface="Calibri"/>
              </a:rPr>
              <a:t> model creates a graph from the dataset and adds extra connections between nodes with the same author or source.</a:t>
            </a:r>
          </a:p>
          <a:p>
            <a:pPr marL="0" marR="0" lvl="0" indent="0" algn="ctr" defTabSz="914400" rtl="1" eaLnBrk="1" fontAlgn="auto" latinLnBrk="0" hangingPunct="1">
              <a:lnSpc>
                <a:spcPct val="100000"/>
              </a:lnSpc>
              <a:spcBef>
                <a:spcPts val="0"/>
              </a:spcBef>
              <a:spcAft>
                <a:spcPts val="0"/>
              </a:spcAft>
              <a:buClrTx/>
              <a:buSzTx/>
              <a:buFontTx/>
              <a:buNone/>
              <a:tabLst/>
              <a:defRPr/>
            </a:pPr>
            <a:r>
              <a:rPr lang="en-US" sz="1200" dirty="0">
                <a:solidFill>
                  <a:prstClr val="black">
                    <a:hueOff val="0"/>
                    <a:satOff val="0"/>
                    <a:lumOff val="0"/>
                    <a:alphaOff val="0"/>
                  </a:prstClr>
                </a:solidFill>
                <a:latin typeface="Calibri"/>
              </a:rPr>
              <a:t>This helps show more relationships between citation and </a:t>
            </a:r>
            <a:r>
              <a:rPr lang="en-US" sz="1200" dirty="0">
                <a:solidFill>
                  <a:prstClr val="black">
                    <a:hueOff val="0"/>
                    <a:satOff val="0"/>
                    <a:lumOff val="0"/>
                    <a:alphaOff val="0"/>
                  </a:prstClr>
                </a:solidFill>
                <a:latin typeface="Calibri"/>
                <a:sym typeface="Barlow Condensed Bold"/>
              </a:rPr>
              <a:t>complex graph structures is captured in different granularity levels.</a:t>
            </a:r>
          </a:p>
          <a:p>
            <a:pPr marL="0" marR="0" lvl="0" indent="0" algn="ctr" defTabSz="914400" rtl="1" eaLnBrk="1" fontAlgn="auto" latinLnBrk="0" hangingPunct="1">
              <a:lnSpc>
                <a:spcPct val="100000"/>
              </a:lnSpc>
              <a:spcBef>
                <a:spcPts val="0"/>
              </a:spcBef>
              <a:spcAft>
                <a:spcPts val="0"/>
              </a:spcAft>
              <a:buClrTx/>
              <a:buSzTx/>
              <a:buFontTx/>
              <a:buNone/>
              <a:tabLst/>
              <a:defRPr/>
            </a:pPr>
            <a:endParaRPr lang="en-US" sz="1200" dirty="0">
              <a:solidFill>
                <a:prstClr val="black">
                  <a:hueOff val="0"/>
                  <a:satOff val="0"/>
                  <a:lumOff val="0"/>
                  <a:alphaOff val="0"/>
                </a:prstClr>
              </a:solidFill>
              <a:latin typeface="Calibri"/>
            </a:endParaRPr>
          </a:p>
          <a:p>
            <a:pPr algn="ctr"/>
            <a:endParaRPr lang="he-IL" dirty="0"/>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10</a:t>
            </a:fld>
            <a:endParaRPr lang="he-IL"/>
          </a:p>
        </p:txBody>
      </p:sp>
    </p:spTree>
    <p:extLst>
      <p:ext uri="{BB962C8B-B14F-4D97-AF65-F5344CB8AC3E}">
        <p14:creationId xmlns:p14="http://schemas.microsoft.com/office/powerpoint/2010/main" val="3014354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ctr"/>
            <a:r>
              <a:rPr lang="en-US" dirty="0"/>
              <a:t>Our engineering process consists of three main steps:</a:t>
            </a:r>
          </a:p>
          <a:p>
            <a:pPr algn="ctr">
              <a:buFontTx/>
              <a:buNone/>
            </a:pPr>
            <a:r>
              <a:rPr lang="en-US" b="1" dirty="0"/>
              <a:t>Dataset Preparation:</a:t>
            </a:r>
            <a:br>
              <a:rPr lang="en-US" dirty="0"/>
            </a:br>
            <a:r>
              <a:rPr lang="en-US" dirty="0"/>
              <a:t>We begin by collecting relevant graphs and pre-processing them using steps like normalization and feature selection to ensure the data was ready for analysis.</a:t>
            </a:r>
            <a:endParaRPr lang="he-IL" dirty="0"/>
          </a:p>
          <a:p>
            <a:pPr algn="ctr">
              <a:buFontTx/>
              <a:buNone/>
            </a:pPr>
            <a:r>
              <a:rPr lang="en-US" b="1" dirty="0"/>
              <a:t>Graph Construction:</a:t>
            </a:r>
            <a:br>
              <a:rPr lang="en-US" dirty="0"/>
            </a:br>
            <a:r>
              <a:rPr lang="en-US" dirty="0"/>
              <a:t>We than build graphs that include both one-way (directed) and two-way (undirected) connections to represent the relationships in the data, with a focus on edge weights and node attributes for more accurate analysis.</a:t>
            </a:r>
            <a:endParaRPr lang="he-IL" dirty="0"/>
          </a:p>
          <a:p>
            <a:pPr algn="ctr"/>
            <a:r>
              <a:rPr lang="en-US" b="1" dirty="0"/>
              <a:t>Anomaly Detection Workflow:</a:t>
            </a:r>
            <a:br>
              <a:rPr lang="en-US" dirty="0"/>
            </a:br>
            <a:r>
              <a:rPr lang="en-US" dirty="0"/>
              <a:t>Finally, we used a structured process that combines graph autoencoders with diffusion models to find and analyze anomalies. This approach ensures our method is thorough and effective.</a:t>
            </a:r>
          </a:p>
        </p:txBody>
      </p:sp>
      <p:sp>
        <p:nvSpPr>
          <p:cNvPr id="4" name="מציין מיקום של מספר שקופית 3"/>
          <p:cNvSpPr>
            <a:spLocks noGrp="1"/>
          </p:cNvSpPr>
          <p:nvPr>
            <p:ph type="sldNum" sz="quarter" idx="5"/>
          </p:nvPr>
        </p:nvSpPr>
        <p:spPr/>
        <p:txBody>
          <a:bodyPr/>
          <a:lstStyle/>
          <a:p>
            <a:fld id="{EFDF96CE-588E-478F-A4E5-FB63E4D863FF}" type="slidenum">
              <a:rPr lang="he-IL" smtClean="0"/>
              <a:t>12</a:t>
            </a:fld>
            <a:endParaRPr lang="he-IL"/>
          </a:p>
        </p:txBody>
      </p:sp>
    </p:spTree>
    <p:extLst>
      <p:ext uri="{BB962C8B-B14F-4D97-AF65-F5344CB8AC3E}">
        <p14:creationId xmlns:p14="http://schemas.microsoft.com/office/powerpoint/2010/main" val="784495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RanPolac@gmail.com" TargetMode="External"/><Relationship Id="rId4" Type="http://schemas.openxmlformats.org/officeDocument/2006/relationships/hyperlink" Target="mailto:RoeiNizri1@gmail.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437508"/>
            <a:ext cx="104279" cy="104280"/>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609480"/>
            <a:ext cx="68353" cy="68353"/>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777799"/>
            <a:ext cx="95785" cy="95786"/>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2627274"/>
            <a:ext cx="0" cy="2509567"/>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4227510"/>
            <a:ext cx="113652" cy="113652"/>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4572569"/>
            <a:ext cx="81469" cy="81469"/>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4678521"/>
            <a:ext cx="71819" cy="7182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4" name="Title 1"/>
          <p:cNvSpPr txBox="1">
            <a:spLocks/>
          </p:cNvSpPr>
          <p:nvPr/>
        </p:nvSpPr>
        <p:spPr>
          <a:xfrm>
            <a:off x="783335" y="980435"/>
            <a:ext cx="7351921" cy="113703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pPr>
            <a:r>
              <a:rPr lang="fr-FR" sz="2800" b="1" kern="100">
                <a:solidFill>
                  <a:schemeClr val="bg1"/>
                </a:solidFill>
                <a:latin typeface="David" panose="020E0502060401010101" pitchFamily="34" charset="-79"/>
                <a:ea typeface="Aptos" panose="020B0004020202020204" pitchFamily="34" charset="0"/>
                <a:cs typeface="Arial" panose="020B0604020202020204" pitchFamily="34" charset="0"/>
              </a:rPr>
              <a:t>A</a:t>
            </a:r>
            <a:r>
              <a:rPr lang="en-US" sz="2800" b="1" kern="100">
                <a:solidFill>
                  <a:schemeClr val="bg1"/>
                </a:solidFill>
                <a:latin typeface="David" panose="020E0502060401010101" pitchFamily="34" charset="-79"/>
                <a:ea typeface="Aptos" panose="020B0004020202020204" pitchFamily="34" charset="0"/>
                <a:cs typeface="Arial" panose="020B0604020202020204" pitchFamily="34" charset="0"/>
              </a:rPr>
              <a:t>nomalies Detection</a:t>
            </a:r>
            <a:br>
              <a:rPr lang="en-US" sz="2800" b="1" kern="100">
                <a:solidFill>
                  <a:schemeClr val="bg1"/>
                </a:solidFill>
                <a:latin typeface="David" panose="020E0502060401010101" pitchFamily="34" charset="-79"/>
                <a:ea typeface="Aptos" panose="020B0004020202020204" pitchFamily="34" charset="0"/>
                <a:cs typeface="Arial" panose="020B0604020202020204" pitchFamily="34" charset="0"/>
              </a:rPr>
            </a:br>
            <a:r>
              <a:rPr lang="fr-FR" sz="2800" b="1" kern="100">
                <a:solidFill>
                  <a:schemeClr val="bg1"/>
                </a:solidFill>
                <a:latin typeface="David" panose="020E0502060401010101" pitchFamily="34" charset="-79"/>
                <a:ea typeface="Aptos" panose="020B0004020202020204" pitchFamily="34" charset="0"/>
                <a:cs typeface="Arial" panose="020B0604020202020204" pitchFamily="34" charset="0"/>
              </a:rPr>
              <a:t>Using Graph Diffusion Model</a:t>
            </a:r>
            <a:endParaRPr lang="en-US" sz="2800" kern="100" dirty="0">
              <a:solidFill>
                <a:schemeClr val="bg1"/>
              </a:solidFill>
              <a:latin typeface="Aptos" panose="020B0004020202020204" pitchFamily="34" charset="0"/>
              <a:ea typeface="Aptos" panose="020B0004020202020204" pitchFamily="34" charset="0"/>
              <a:cs typeface="Arial" panose="020B0604020202020204" pitchFamily="34" charset="0"/>
            </a:endParaRPr>
          </a:p>
        </p:txBody>
      </p:sp>
      <p:sp>
        <p:nvSpPr>
          <p:cNvPr id="5" name="TextBox 9">
            <a:extLst>
              <a:ext uri="{FF2B5EF4-FFF2-40B4-BE49-F238E27FC236}">
                <a16:creationId xmlns:a16="http://schemas.microsoft.com/office/drawing/2014/main" id="{6CE25A53-9BDD-B4DD-6CAD-DD23823A12F0}"/>
              </a:ext>
            </a:extLst>
          </p:cNvPr>
          <p:cNvSpPr txBox="1"/>
          <p:nvPr/>
        </p:nvSpPr>
        <p:spPr>
          <a:xfrm>
            <a:off x="1843315" y="1884142"/>
            <a:ext cx="5689599" cy="620426"/>
          </a:xfrm>
          <a:prstGeom prst="rect">
            <a:avLst/>
          </a:prstGeom>
          <a:noFill/>
        </p:spPr>
        <p:txBody>
          <a:bodyPr wrap="square">
            <a:spAutoFit/>
          </a:bodyPr>
          <a:lstStyle/>
          <a:p>
            <a:pPr algn="l" defTabSz="457200" rtl="0">
              <a:lnSpc>
                <a:spcPct val="110000"/>
              </a:lnSpc>
              <a:spcAft>
                <a:spcPts val="600"/>
              </a:spcAft>
            </a:pPr>
            <a:r>
              <a:rPr lang="en-US" sz="1600" b="1" dirty="0">
                <a:solidFill>
                  <a:schemeClr val="bg1"/>
                </a:solidFill>
                <a:latin typeface="Calibri Light" panose="020F0302020204030204"/>
                <a:ea typeface="Calibri" panose="020F0502020204030204" pitchFamily="34" charset="0"/>
                <a:cs typeface="Times New Roman" panose="02020603050405020304" pitchFamily="18" charset="0"/>
              </a:rPr>
              <a:t>			</a:t>
            </a:r>
            <a:r>
              <a:rPr lang="en-US" sz="1600" b="1" dirty="0">
                <a:solidFill>
                  <a:schemeClr val="bg1"/>
                </a:solidFill>
                <a:latin typeface="Calibri Light" panose="020F0302020204030204"/>
                <a:ea typeface="Calibri" panose="020F0502020204030204" pitchFamily="34" charset="0"/>
                <a:cs typeface="Arial" panose="020B0604020202020204" pitchFamily="34" charset="0"/>
              </a:rPr>
              <a:t> Capstone Project Phase B</a:t>
            </a:r>
            <a:br>
              <a:rPr lang="en-US" sz="1600" b="1" dirty="0">
                <a:solidFill>
                  <a:schemeClr val="bg1"/>
                </a:solidFill>
                <a:latin typeface="Calibri Light" panose="020F0302020204030204"/>
                <a:ea typeface="Calibri" panose="020F0502020204030204" pitchFamily="34" charset="0"/>
                <a:cs typeface="Times New Roman" panose="02020603050405020304" pitchFamily="18" charset="0"/>
              </a:rPr>
            </a:br>
            <a:endParaRPr lang="en-IL" sz="1600" b="1" dirty="0">
              <a:solidFill>
                <a:schemeClr val="bg1"/>
              </a:solidFill>
              <a:latin typeface="Calibri Light" panose="020F0302020204030204"/>
              <a:ea typeface="Calibri" panose="020F0502020204030204" pitchFamily="34" charset="0"/>
              <a:cs typeface="Arial" panose="020B0604020202020204" pitchFamily="34" charset="0"/>
            </a:endParaRPr>
          </a:p>
        </p:txBody>
      </p:sp>
      <p:pic>
        <p:nvPicPr>
          <p:cNvPr id="6" name="Picture 7">
            <a:extLst>
              <a:ext uri="{FF2B5EF4-FFF2-40B4-BE49-F238E27FC236}">
                <a16:creationId xmlns:a16="http://schemas.microsoft.com/office/drawing/2014/main" id="{F3AD321D-F5E9-74A1-4942-2C4B9941C2FF}"/>
              </a:ext>
            </a:extLst>
          </p:cNvPr>
          <p:cNvPicPr/>
          <p:nvPr/>
        </p:nvPicPr>
        <p:blipFill>
          <a:blip r:embed="rId3">
            <a:extLst>
              <a:ext uri="{28A0092B-C50C-407E-A947-70E740481C1C}">
                <a14:useLocalDpi xmlns:a14="http://schemas.microsoft.com/office/drawing/2010/main" val="0"/>
              </a:ext>
            </a:extLst>
          </a:blip>
          <a:stretch>
            <a:fillRect/>
          </a:stretch>
        </p:blipFill>
        <p:spPr>
          <a:xfrm>
            <a:off x="6501179" y="90053"/>
            <a:ext cx="2470639" cy="675220"/>
          </a:xfrm>
          <a:prstGeom prst="rect">
            <a:avLst/>
          </a:prstGeom>
        </p:spPr>
      </p:pic>
      <p:sp>
        <p:nvSpPr>
          <p:cNvPr id="7" name="תיבת טקסט 6">
            <a:extLst>
              <a:ext uri="{FF2B5EF4-FFF2-40B4-BE49-F238E27FC236}">
                <a16:creationId xmlns:a16="http://schemas.microsoft.com/office/drawing/2014/main" id="{2FB21212-3552-AD64-CE93-4DAD688BEC53}"/>
              </a:ext>
            </a:extLst>
          </p:cNvPr>
          <p:cNvSpPr txBox="1"/>
          <p:nvPr/>
        </p:nvSpPr>
        <p:spPr>
          <a:xfrm>
            <a:off x="2173295" y="2352339"/>
            <a:ext cx="4572000" cy="1181093"/>
          </a:xfrm>
          <a:prstGeom prst="rect">
            <a:avLst/>
          </a:prstGeom>
          <a:noFill/>
        </p:spPr>
        <p:txBody>
          <a:bodyPr wrap="square">
            <a:spAutoFit/>
          </a:bodyPr>
          <a:lstStyle/>
          <a:p>
            <a:pPr algn="ctr" rtl="0">
              <a:lnSpc>
                <a:spcPct val="107000"/>
              </a:lnSpc>
              <a:spcAft>
                <a:spcPts val="800"/>
              </a:spcAft>
            </a:pPr>
            <a:r>
              <a:rPr lang="en-US" sz="1800" b="1"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Students:</a:t>
            </a:r>
            <a:endParaRPr lang="en-US" sz="11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algn="ctr" rtl="0">
              <a:lnSpc>
                <a:spcPct val="107000"/>
              </a:lnSpc>
              <a:spcAft>
                <a:spcPts val="800"/>
              </a:spcAft>
            </a:pP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Roei Nizri – </a:t>
            </a:r>
            <a:r>
              <a:rPr lang="en-US" sz="1800" u="sng" kern="0" dirty="0">
                <a:solidFill>
                  <a:schemeClr val="bg1"/>
                </a:solidFill>
                <a:effectLst/>
                <a:latin typeface="David" panose="020E0502060401010101" pitchFamily="34" charset="-79"/>
                <a:ea typeface="Aptos" panose="020B00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RoeiNizri1@gmail.com</a:t>
            </a: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 318260742</a:t>
            </a:r>
            <a:endParaRPr lang="en-US" sz="11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algn="ctr" rtl="0">
              <a:lnSpc>
                <a:spcPct val="107000"/>
              </a:lnSpc>
              <a:spcAft>
                <a:spcPts val="800"/>
              </a:spcAft>
            </a:pP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Ran </a:t>
            </a:r>
            <a:r>
              <a:rPr lang="en-US" sz="1800" kern="0" dirty="0" err="1">
                <a:solidFill>
                  <a:schemeClr val="bg1"/>
                </a:solidFill>
                <a:effectLst/>
                <a:latin typeface="David" panose="020E0502060401010101" pitchFamily="34" charset="-79"/>
                <a:ea typeface="Aptos" panose="020B0004020202020204" pitchFamily="34" charset="0"/>
                <a:cs typeface="Arial" panose="020B0604020202020204" pitchFamily="34" charset="0"/>
              </a:rPr>
              <a:t>Polac</a:t>
            </a: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 – </a:t>
            </a:r>
            <a:r>
              <a:rPr lang="en-US" sz="1800" u="sng" kern="0" dirty="0">
                <a:solidFill>
                  <a:schemeClr val="bg1"/>
                </a:solidFill>
                <a:effectLst/>
                <a:latin typeface="David" panose="020E0502060401010101" pitchFamily="34" charset="-79"/>
                <a:ea typeface="Aptos" panose="020B00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RanPolac@gmail.com</a:t>
            </a: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 318265808</a:t>
            </a:r>
            <a:endParaRPr lang="en-US" sz="11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p:txBody>
      </p:sp>
      <p:sp>
        <p:nvSpPr>
          <p:cNvPr id="9" name="תיבת טקסט 8">
            <a:extLst>
              <a:ext uri="{FF2B5EF4-FFF2-40B4-BE49-F238E27FC236}">
                <a16:creationId xmlns:a16="http://schemas.microsoft.com/office/drawing/2014/main" id="{07D29EB8-588A-E853-BE2C-3528A4726CE2}"/>
              </a:ext>
            </a:extLst>
          </p:cNvPr>
          <p:cNvSpPr txBox="1"/>
          <p:nvPr/>
        </p:nvSpPr>
        <p:spPr>
          <a:xfrm>
            <a:off x="2173295" y="3692062"/>
            <a:ext cx="4572000" cy="679545"/>
          </a:xfrm>
          <a:prstGeom prst="rect">
            <a:avLst/>
          </a:prstGeom>
          <a:noFill/>
        </p:spPr>
        <p:txBody>
          <a:bodyPr wrap="square">
            <a:spAutoFit/>
          </a:bodyPr>
          <a:lstStyle/>
          <a:p>
            <a:pPr algn="ctr" rtl="0">
              <a:lnSpc>
                <a:spcPct val="107000"/>
              </a:lnSpc>
              <a:spcAft>
                <a:spcPts val="800"/>
              </a:spcAft>
            </a:pPr>
            <a:r>
              <a:rPr lang="en-US" sz="1800" b="1"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Supervisors:</a:t>
            </a: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 Dr. Renata </a:t>
            </a:r>
            <a:r>
              <a:rPr lang="en-US" sz="1800" kern="0" dirty="0" err="1">
                <a:solidFill>
                  <a:schemeClr val="bg1"/>
                </a:solidFill>
                <a:effectLst/>
                <a:latin typeface="David" panose="020E0502060401010101" pitchFamily="34" charset="-79"/>
                <a:ea typeface="Aptos" panose="020B0004020202020204" pitchFamily="34" charset="0"/>
                <a:cs typeface="Arial" panose="020B0604020202020204" pitchFamily="34" charset="0"/>
              </a:rPr>
              <a:t>Avros</a:t>
            </a:r>
            <a:r>
              <a:rPr lang="en-US" sz="1800" kern="0" dirty="0">
                <a:solidFill>
                  <a:schemeClr val="bg1"/>
                </a:solidFill>
                <a:effectLst/>
                <a:latin typeface="David" panose="020E0502060401010101" pitchFamily="34" charset="-79"/>
                <a:ea typeface="Aptos" panose="020B0004020202020204" pitchFamily="34" charset="0"/>
                <a:cs typeface="Arial" panose="020B0604020202020204" pitchFamily="34" charset="0"/>
              </a:rPr>
              <a:t>, Prof. Zeev Volkovich</a:t>
            </a:r>
            <a:endParaRPr lang="en-US" sz="11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p:txBody>
      </p:sp>
      <p:sp>
        <p:nvSpPr>
          <p:cNvPr id="11" name="TextBox 9">
            <a:extLst>
              <a:ext uri="{FF2B5EF4-FFF2-40B4-BE49-F238E27FC236}">
                <a16:creationId xmlns:a16="http://schemas.microsoft.com/office/drawing/2014/main" id="{28F4F6E4-4620-E6D8-1290-1B5ADAAA0287}"/>
              </a:ext>
            </a:extLst>
          </p:cNvPr>
          <p:cNvSpPr txBox="1"/>
          <p:nvPr/>
        </p:nvSpPr>
        <p:spPr>
          <a:xfrm>
            <a:off x="93524" y="76222"/>
            <a:ext cx="6956205" cy="620426"/>
          </a:xfrm>
          <a:prstGeom prst="rect">
            <a:avLst/>
          </a:prstGeom>
          <a:noFill/>
        </p:spPr>
        <p:txBody>
          <a:bodyPr wrap="square">
            <a:spAutoFit/>
          </a:bodyPr>
          <a:lstStyle/>
          <a:p>
            <a:pPr algn="l" defTabSz="457200" rtl="0">
              <a:lnSpc>
                <a:spcPct val="110000"/>
              </a:lnSpc>
              <a:spcAft>
                <a:spcPts val="600"/>
              </a:spcAft>
            </a:pPr>
            <a:r>
              <a:rPr lang="en-US" sz="1600" b="1" dirty="0">
                <a:solidFill>
                  <a:schemeClr val="bg1"/>
                </a:solidFill>
                <a:latin typeface="Calibri Light" panose="020F0302020204030204"/>
                <a:ea typeface="Calibri" panose="020F0502020204030204" pitchFamily="34" charset="0"/>
                <a:cs typeface="Times New Roman" panose="02020603050405020304" pitchFamily="18" charset="0"/>
              </a:rPr>
              <a:t>Department of Software Engineering			</a:t>
            </a:r>
            <a:r>
              <a:rPr lang="en-US" sz="1600" b="1" dirty="0">
                <a:solidFill>
                  <a:schemeClr val="bg1"/>
                </a:solidFill>
                <a:latin typeface="Calibri Light" panose="020F0302020204030204"/>
                <a:ea typeface="Calibri" panose="020F0502020204030204" pitchFamily="34" charset="0"/>
                <a:cs typeface="Arial" panose="020B0604020202020204" pitchFamily="34" charset="0"/>
              </a:rPr>
              <a:t> Capstone Project Phase B</a:t>
            </a:r>
            <a:br>
              <a:rPr lang="en-US" sz="1600" b="1" dirty="0">
                <a:solidFill>
                  <a:schemeClr val="bg1"/>
                </a:solidFill>
                <a:latin typeface="Calibri Light" panose="020F0302020204030204"/>
                <a:ea typeface="Calibri" panose="020F0502020204030204" pitchFamily="34" charset="0"/>
                <a:cs typeface="Times New Roman" panose="02020603050405020304" pitchFamily="18" charset="0"/>
              </a:rPr>
            </a:br>
            <a:r>
              <a:rPr lang="en-US" sz="1600" b="1" dirty="0">
                <a:solidFill>
                  <a:schemeClr val="bg1"/>
                </a:solidFill>
                <a:latin typeface="Calibri Light" panose="020F0302020204030204"/>
                <a:ea typeface="Calibri" panose="020F0502020204030204" pitchFamily="34" charset="0"/>
                <a:cs typeface="Times New Roman" panose="02020603050405020304" pitchFamily="18" charset="0"/>
              </a:rPr>
              <a:t>Braude College of Engineering, Israel			</a:t>
            </a:r>
            <a:r>
              <a:rPr lang="en-US" sz="1600" b="1" dirty="0">
                <a:solidFill>
                  <a:schemeClr val="bg1"/>
                </a:solidFill>
                <a:latin typeface="Calibri Light" panose="020F0302020204030204"/>
                <a:ea typeface="Calibri" panose="020F0502020204030204" pitchFamily="34" charset="0"/>
                <a:cs typeface="Arial" panose="020B0604020202020204" pitchFamily="34" charset="0"/>
              </a:rPr>
              <a:t> Project 24-2-R-4</a:t>
            </a:r>
            <a:endParaRPr lang="en-IL" sz="1600" b="1" dirty="0">
              <a:solidFill>
                <a:schemeClr val="bg1"/>
              </a:solidFill>
              <a:latin typeface="Calibri Light" panose="020F0302020204030204"/>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3510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34"/>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806D42A-3E71-498F-FC32-E7949A8BDB4E}"/>
              </a:ext>
            </a:extLst>
          </p:cNvPr>
          <p:cNvSpPr txBox="1">
            <a:spLocks/>
          </p:cNvSpPr>
          <p:nvPr/>
        </p:nvSpPr>
        <p:spPr>
          <a:xfrm>
            <a:off x="359545" y="803100"/>
            <a:ext cx="2954766" cy="418734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3900" dirty="0">
                <a:solidFill>
                  <a:schemeClr val="tx2"/>
                </a:solidFill>
              </a:rPr>
              <a:t>Pre-process</a:t>
            </a:r>
          </a:p>
        </p:txBody>
      </p:sp>
      <p:cxnSp>
        <p:nvCxnSpPr>
          <p:cNvPr id="24" name="Straight Connector 2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849085"/>
            <a:ext cx="0" cy="4288180"/>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תיבת טקסט 4">
            <a:extLst>
              <a:ext uri="{FF2B5EF4-FFF2-40B4-BE49-F238E27FC236}">
                <a16:creationId xmlns:a16="http://schemas.microsoft.com/office/drawing/2014/main" id="{D3E48745-3B0F-F08C-845E-D278AF0ACF5A}"/>
              </a:ext>
            </a:extLst>
          </p:cNvPr>
          <p:cNvGraphicFramePr/>
          <p:nvPr>
            <p:extLst>
              <p:ext uri="{D42A27DB-BD31-4B8C-83A1-F6EECF244321}">
                <p14:modId xmlns:p14="http://schemas.microsoft.com/office/powerpoint/2010/main" val="2668063475"/>
              </p:ext>
            </p:extLst>
          </p:nvPr>
        </p:nvGraphicFramePr>
        <p:xfrm>
          <a:off x="3688725" y="133229"/>
          <a:ext cx="5312590" cy="4995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882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43600A-4665-591D-549D-8CBE2D4D43F6}"/>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68027A9-0B60-417B-DB0C-15A58653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874A93-E992-6AC9-0222-0B03B674C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AE2DB591-4639-6450-526B-9F80E7015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2988"/>
            <a:ext cx="7329573" cy="5143500"/>
            <a:chOff x="1303402" y="36937"/>
            <a:chExt cx="9772765" cy="6858000"/>
          </a:xfrm>
        </p:grpSpPr>
        <p:sp>
          <p:nvSpPr>
            <p:cNvPr id="12" name="Freeform: Shape 11">
              <a:extLst>
                <a:ext uri="{FF2B5EF4-FFF2-40B4-BE49-F238E27FC236}">
                  <a16:creationId xmlns:a16="http://schemas.microsoft.com/office/drawing/2014/main" id="{20902193-BDD8-22AC-2AB9-E9F081851C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3570F45-E0D5-DF52-6C81-30D5053CE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C84EA8F-6CD9-41EC-EA1D-C530AE07E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F4A357-537A-49C6-F36E-FD10BD1FF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8B27DBD-4AC7-5C0F-FFB3-5545B034F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32D97FF4-2B87-5D49-C7D5-EE6DB8031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35931626-14CF-A9BC-F5E8-6A4F993CE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F0316C41-57C4-3178-C611-A240EF7F0FD5}"/>
              </a:ext>
            </a:extLst>
          </p:cNvPr>
          <p:cNvSpPr>
            <a:spLocks noGrp="1"/>
          </p:cNvSpPr>
          <p:nvPr>
            <p:ph type="title"/>
          </p:nvPr>
        </p:nvSpPr>
        <p:spPr>
          <a:xfrm>
            <a:off x="2159335" y="1532747"/>
            <a:ext cx="4578895" cy="1523291"/>
          </a:xfrm>
        </p:spPr>
        <p:txBody>
          <a:bodyPr vert="horz" lIns="91440" tIns="45720" rIns="91440" bIns="45720" rtlCol="0" anchor="b">
            <a:normAutofit/>
          </a:bodyPr>
          <a:lstStyle/>
          <a:p>
            <a:pPr defTabSz="914400">
              <a:lnSpc>
                <a:spcPct val="90000"/>
              </a:lnSpc>
            </a:pPr>
            <a:r>
              <a:rPr lang="en-US" sz="3900" dirty="0">
                <a:solidFill>
                  <a:schemeClr val="tx2"/>
                </a:solidFill>
              </a:rPr>
              <a:t>Process</a:t>
            </a:r>
          </a:p>
        </p:txBody>
      </p:sp>
    </p:spTree>
    <p:extLst>
      <p:ext uri="{BB962C8B-B14F-4D97-AF65-F5344CB8AC3E}">
        <p14:creationId xmlns:p14="http://schemas.microsoft.com/office/powerpoint/2010/main" val="21749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7E003E-EE76-4207-A774-A645C37F1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133778" cy="51435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graphicFrame>
        <p:nvGraphicFramePr>
          <p:cNvPr id="5" name="Content Placeholder 2">
            <a:extLst>
              <a:ext uri="{FF2B5EF4-FFF2-40B4-BE49-F238E27FC236}">
                <a16:creationId xmlns:a16="http://schemas.microsoft.com/office/drawing/2014/main" id="{A1D7C880-C977-0D53-E08C-F91EA8081DA4}"/>
              </a:ext>
            </a:extLst>
          </p:cNvPr>
          <p:cNvGraphicFramePr>
            <a:graphicFrameLocks noGrp="1"/>
          </p:cNvGraphicFramePr>
          <p:nvPr>
            <p:ph idx="1"/>
            <p:extLst>
              <p:ext uri="{D42A27DB-BD31-4B8C-83A1-F6EECF244321}">
                <p14:modId xmlns:p14="http://schemas.microsoft.com/office/powerpoint/2010/main" val="1206452407"/>
              </p:ext>
            </p:extLst>
          </p:nvPr>
        </p:nvGraphicFramePr>
        <p:xfrm>
          <a:off x="2087151" y="400227"/>
          <a:ext cx="4969698" cy="4343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6460" y="1206332"/>
            <a:ext cx="2563994" cy="1740068"/>
          </a:xfrm>
        </p:spPr>
        <p:txBody>
          <a:bodyPr anchor="ctr">
            <a:normAutofit/>
          </a:bodyPr>
          <a:lstStyle/>
          <a:p>
            <a:r>
              <a:rPr lang="en-US" sz="3900" dirty="0">
                <a:solidFill>
                  <a:schemeClr val="tx2"/>
                </a:solidFill>
              </a:rPr>
              <a:t>The Model</a:t>
            </a:r>
          </a:p>
        </p:txBody>
      </p:sp>
      <p:sp>
        <p:nvSpPr>
          <p:cNvPr id="3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20588" y="2597039"/>
            <a:ext cx="4057650" cy="13716"/>
          </a:xfrm>
          <a:custGeom>
            <a:avLst/>
            <a:gdLst>
              <a:gd name="connsiteX0" fmla="*/ 0 w 4057650"/>
              <a:gd name="connsiteY0" fmla="*/ 0 h 13716"/>
              <a:gd name="connsiteX1" fmla="*/ 757428 w 4057650"/>
              <a:gd name="connsiteY1" fmla="*/ 0 h 13716"/>
              <a:gd name="connsiteX2" fmla="*/ 1474279 w 4057650"/>
              <a:gd name="connsiteY2" fmla="*/ 0 h 13716"/>
              <a:gd name="connsiteX3" fmla="*/ 2191131 w 4057650"/>
              <a:gd name="connsiteY3" fmla="*/ 0 h 13716"/>
              <a:gd name="connsiteX4" fmla="*/ 2745676 w 4057650"/>
              <a:gd name="connsiteY4" fmla="*/ 0 h 13716"/>
              <a:gd name="connsiteX5" fmla="*/ 3340798 w 4057650"/>
              <a:gd name="connsiteY5" fmla="*/ 0 h 13716"/>
              <a:gd name="connsiteX6" fmla="*/ 4057650 w 4057650"/>
              <a:gd name="connsiteY6" fmla="*/ 0 h 13716"/>
              <a:gd name="connsiteX7" fmla="*/ 4057650 w 4057650"/>
              <a:gd name="connsiteY7" fmla="*/ 13716 h 13716"/>
              <a:gd name="connsiteX8" fmla="*/ 3381375 w 4057650"/>
              <a:gd name="connsiteY8" fmla="*/ 13716 h 13716"/>
              <a:gd name="connsiteX9" fmla="*/ 2826830 w 4057650"/>
              <a:gd name="connsiteY9" fmla="*/ 13716 h 13716"/>
              <a:gd name="connsiteX10" fmla="*/ 2272284 w 4057650"/>
              <a:gd name="connsiteY10" fmla="*/ 13716 h 13716"/>
              <a:gd name="connsiteX11" fmla="*/ 1555432 w 4057650"/>
              <a:gd name="connsiteY11" fmla="*/ 13716 h 13716"/>
              <a:gd name="connsiteX12" fmla="*/ 960310 w 4057650"/>
              <a:gd name="connsiteY12" fmla="*/ 13716 h 13716"/>
              <a:gd name="connsiteX13" fmla="*/ 0 w 4057650"/>
              <a:gd name="connsiteY13" fmla="*/ 13716 h 13716"/>
              <a:gd name="connsiteX14" fmla="*/ 0 w 4057650"/>
              <a:gd name="connsiteY14"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3716"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378" y="4708"/>
                  <a:pt x="4057987" y="7132"/>
                  <a:pt x="4057650" y="13716"/>
                </a:cubicBezTo>
                <a:cubicBezTo>
                  <a:pt x="3743404" y="35553"/>
                  <a:pt x="3625516" y="-19495"/>
                  <a:pt x="3381375" y="13716"/>
                </a:cubicBezTo>
                <a:cubicBezTo>
                  <a:pt x="3137235" y="46927"/>
                  <a:pt x="2946571" y="-4571"/>
                  <a:pt x="2826830" y="13716"/>
                </a:cubicBezTo>
                <a:cubicBezTo>
                  <a:pt x="2707090" y="32003"/>
                  <a:pt x="2402756" y="-3140"/>
                  <a:pt x="2272284" y="13716"/>
                </a:cubicBezTo>
                <a:cubicBezTo>
                  <a:pt x="2141812" y="30572"/>
                  <a:pt x="1895935" y="13627"/>
                  <a:pt x="1555432" y="13716"/>
                </a:cubicBezTo>
                <a:cubicBezTo>
                  <a:pt x="1214929" y="13805"/>
                  <a:pt x="1103072" y="9931"/>
                  <a:pt x="960310" y="13716"/>
                </a:cubicBezTo>
                <a:cubicBezTo>
                  <a:pt x="817548" y="17501"/>
                  <a:pt x="402272" y="-33931"/>
                  <a:pt x="0" y="13716"/>
                </a:cubicBezTo>
                <a:cubicBezTo>
                  <a:pt x="-460" y="10837"/>
                  <a:pt x="38" y="6680"/>
                  <a:pt x="0" y="0"/>
                </a:cubicBezTo>
                <a:close/>
              </a:path>
              <a:path w="4057650" h="13716"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980" y="3019"/>
                  <a:pt x="4057134" y="10425"/>
                  <a:pt x="4057650" y="13716"/>
                </a:cubicBezTo>
                <a:cubicBezTo>
                  <a:pt x="3865148" y="-7885"/>
                  <a:pt x="3702543" y="44896"/>
                  <a:pt x="3381375" y="13716"/>
                </a:cubicBezTo>
                <a:cubicBezTo>
                  <a:pt x="3060208" y="-17464"/>
                  <a:pt x="2956571" y="-13250"/>
                  <a:pt x="2826830" y="13716"/>
                </a:cubicBezTo>
                <a:cubicBezTo>
                  <a:pt x="2697089" y="40682"/>
                  <a:pt x="2411031" y="38582"/>
                  <a:pt x="2150555" y="13716"/>
                </a:cubicBezTo>
                <a:cubicBezTo>
                  <a:pt x="1890080" y="-11150"/>
                  <a:pt x="1741827" y="-5187"/>
                  <a:pt x="1474280" y="13716"/>
                </a:cubicBezTo>
                <a:cubicBezTo>
                  <a:pt x="1206734" y="32619"/>
                  <a:pt x="998203" y="28763"/>
                  <a:pt x="838581" y="13716"/>
                </a:cubicBezTo>
                <a:cubicBezTo>
                  <a:pt x="678959" y="-1331"/>
                  <a:pt x="187101" y="-17784"/>
                  <a:pt x="0" y="13716"/>
                </a:cubicBezTo>
                <a:cubicBezTo>
                  <a:pt x="-114" y="7033"/>
                  <a:pt x="103" y="342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78D5A452-F73F-B00D-5DD1-4B559A758447}"/>
              </a:ext>
            </a:extLst>
          </p:cNvPr>
          <p:cNvGraphicFramePr>
            <a:graphicFrameLocks noGrp="1"/>
          </p:cNvGraphicFramePr>
          <p:nvPr>
            <p:ph idx="1"/>
            <p:extLst>
              <p:ext uri="{D42A27DB-BD31-4B8C-83A1-F6EECF244321}">
                <p14:modId xmlns:p14="http://schemas.microsoft.com/office/powerpoint/2010/main" val="473005225"/>
              </p:ext>
            </p:extLst>
          </p:nvPr>
        </p:nvGraphicFramePr>
        <p:xfrm>
          <a:off x="3486013" y="480616"/>
          <a:ext cx="5175384" cy="4152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תמונה 1" descr="תמונה שמכילה טקסט, תרשים, קו, גופן&#10;&#10;התיאור נוצר באופן אוטומטי">
            <a:extLst>
              <a:ext uri="{FF2B5EF4-FFF2-40B4-BE49-F238E27FC236}">
                <a16:creationId xmlns:a16="http://schemas.microsoft.com/office/drawing/2014/main" id="{18B92C2F-1A8B-3FD9-D97C-D060963690C2}"/>
              </a:ext>
            </a:extLst>
          </p:cNvPr>
          <p:cNvPicPr>
            <a:picLocks noChangeAspect="1"/>
          </p:cNvPicPr>
          <p:nvPr/>
        </p:nvPicPr>
        <p:blipFill rotWithShape="1">
          <a:blip r:embed="rId8"/>
          <a:srcRect b="9136"/>
          <a:stretch/>
        </p:blipFill>
        <p:spPr bwMode="auto">
          <a:xfrm>
            <a:off x="0" y="3490685"/>
            <a:ext cx="3116914" cy="1405051"/>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1">
            <a:extLst>
              <a:ext uri="{FF2B5EF4-FFF2-40B4-BE49-F238E27FC236}">
                <a16:creationId xmlns:a16="http://schemas.microsoft.com/office/drawing/2014/main" id="{C3A5B972-6D09-E6BC-9AA8-8E4A8D72734C}"/>
              </a:ext>
            </a:extLst>
          </p:cNvPr>
          <p:cNvPicPr>
            <a:picLocks noChangeAspect="1"/>
          </p:cNvPicPr>
          <p:nvPr/>
        </p:nvPicPr>
        <p:blipFill>
          <a:blip r:embed="rId3">
            <a:extLst>
              <a:ext uri="{28A0092B-C50C-407E-A947-70E740481C1C}">
                <a14:useLocalDpi xmlns:a14="http://schemas.microsoft.com/office/drawing/2010/main" val="0"/>
              </a:ext>
            </a:extLst>
          </a:blip>
          <a:srcRect b="9412"/>
          <a:stretch/>
        </p:blipFill>
        <p:spPr>
          <a:xfrm>
            <a:off x="20273" y="294645"/>
            <a:ext cx="9123727" cy="4554209"/>
          </a:xfrm>
          <a:prstGeom prst="rect">
            <a:avLst/>
          </a:prstGeom>
        </p:spPr>
      </p:pic>
    </p:spTree>
    <p:extLst>
      <p:ext uri="{BB962C8B-B14F-4D97-AF65-F5344CB8AC3E}">
        <p14:creationId xmlns:p14="http://schemas.microsoft.com/office/powerpoint/2010/main" val="4057716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51435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1">
            <a:extLst>
              <a:ext uri="{FF2B5EF4-FFF2-40B4-BE49-F238E27FC236}">
                <a16:creationId xmlns:a16="http://schemas.microsoft.com/office/drawing/2014/main" id="{3F47863C-CC3F-56B6-1EF3-1C6D9C3524D1}"/>
              </a:ext>
            </a:extLst>
          </p:cNvPr>
          <p:cNvSpPr txBox="1"/>
          <p:nvPr/>
        </p:nvSpPr>
        <p:spPr>
          <a:xfrm>
            <a:off x="196902" y="442451"/>
            <a:ext cx="3736002" cy="526641"/>
          </a:xfrm>
          <a:prstGeom prst="rect">
            <a:avLst/>
          </a:prstGeom>
        </p:spPr>
        <p:txBody>
          <a:bodyPr vert="horz" lIns="91440" tIns="45720" rIns="91440" bIns="45720" rtlCol="0" anchor="b">
            <a:normAutofit fontScale="85000" lnSpcReduction="20000"/>
          </a:bodyPr>
          <a:lstStyle/>
          <a:p>
            <a:pPr defTabSz="914400">
              <a:lnSpc>
                <a:spcPct val="90000"/>
              </a:lnSpc>
              <a:spcBef>
                <a:spcPct val="0"/>
              </a:spcBef>
              <a:spcAft>
                <a:spcPts val="600"/>
              </a:spcAft>
            </a:pPr>
            <a:r>
              <a:rPr lang="en-US" sz="3900" dirty="0">
                <a:solidFill>
                  <a:schemeClr val="tx2"/>
                </a:solidFill>
                <a:latin typeface="+mj-lt"/>
                <a:ea typeface="+mj-ea"/>
                <a:cs typeface="+mj-cs"/>
              </a:rPr>
              <a:t>Activity Diagram</a:t>
            </a:r>
          </a:p>
          <a:p>
            <a:pPr defTabSz="914400">
              <a:lnSpc>
                <a:spcPct val="90000"/>
              </a:lnSpc>
              <a:spcBef>
                <a:spcPct val="0"/>
              </a:spcBef>
              <a:spcAft>
                <a:spcPts val="600"/>
              </a:spcAft>
            </a:pPr>
            <a:endParaRPr lang="en-US" sz="3300" kern="1200" dirty="0">
              <a:ln w="22225">
                <a:solidFill>
                  <a:srgbClr val="FFFFFF"/>
                </a:solidFill>
              </a:ln>
              <a:solidFill>
                <a:schemeClr val="tx1"/>
              </a:solidFill>
              <a:latin typeface="+mj-lt"/>
              <a:ea typeface="+mj-ea"/>
              <a:cs typeface="+mj-cs"/>
            </a:endParaRPr>
          </a:p>
        </p:txBody>
      </p:sp>
      <p:pic>
        <p:nvPicPr>
          <p:cNvPr id="3" name="תמונה 2" descr="תמונה שמכילה טקסט, תרשים, צילום מסך, תוכנית&#10;&#10;תוכן שנוצר על-ידי בינה מלאכותית עשוי להיות שגוי.">
            <a:extLst>
              <a:ext uri="{FF2B5EF4-FFF2-40B4-BE49-F238E27FC236}">
                <a16:creationId xmlns:a16="http://schemas.microsoft.com/office/drawing/2014/main" id="{D1C2EE6E-6A64-D34B-AEB0-4AA280394C69}"/>
              </a:ext>
            </a:extLst>
          </p:cNvPr>
          <p:cNvPicPr>
            <a:picLocks noChangeAspect="1"/>
          </p:cNvPicPr>
          <p:nvPr/>
        </p:nvPicPr>
        <p:blipFill>
          <a:blip r:embed="rId3"/>
          <a:stretch>
            <a:fillRect/>
          </a:stretch>
        </p:blipFill>
        <p:spPr>
          <a:xfrm>
            <a:off x="1470450" y="548517"/>
            <a:ext cx="6200814" cy="4374547"/>
          </a:xfrm>
          <a:prstGeom prst="rect">
            <a:avLst/>
          </a:prstGeom>
        </p:spPr>
      </p:pic>
    </p:spTree>
    <p:extLst>
      <p:ext uri="{BB962C8B-B14F-4D97-AF65-F5344CB8AC3E}">
        <p14:creationId xmlns:p14="http://schemas.microsoft.com/office/powerpoint/2010/main" val="1499952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702989" y="246224"/>
            <a:ext cx="7375161" cy="994172"/>
          </a:xfrm>
        </p:spPr>
        <p:txBody>
          <a:bodyPr anchor="b">
            <a:normAutofit/>
          </a:bodyPr>
          <a:lstStyle/>
          <a:p>
            <a:r>
              <a:rPr lang="en-US" sz="3300" dirty="0">
                <a:solidFill>
                  <a:schemeClr val="tx2"/>
                </a:solidFill>
              </a:rPr>
              <a:t>Datasets – Cora And CiteSeer</a:t>
            </a:r>
          </a:p>
        </p:txBody>
      </p:sp>
      <p:grpSp>
        <p:nvGrpSpPr>
          <p:cNvPr id="50" name="Group 49">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509575" cy="1883147"/>
            <a:chOff x="-305" y="-1"/>
            <a:chExt cx="3832880" cy="2876136"/>
          </a:xfrm>
        </p:grpSpPr>
        <p:sp>
          <p:nvSpPr>
            <p:cNvPr id="51" name="Freeform: Shape 50">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702990" y="1242286"/>
            <a:ext cx="7375161" cy="3772400"/>
          </a:xfrm>
        </p:spPr>
        <p:txBody>
          <a:bodyPr>
            <a:noAutofit/>
          </a:bodyPr>
          <a:lstStyle/>
          <a:p>
            <a:pPr marL="323850" lvl="1" indent="-161925">
              <a:buFont typeface="Arial"/>
              <a:buChar char="•"/>
            </a:pPr>
            <a:endParaRPr lang="en-US" sz="1600" dirty="0">
              <a:solidFill>
                <a:schemeClr val="tx2"/>
              </a:solidFill>
              <a:sym typeface="Barlow Condensed Bold"/>
            </a:endParaRPr>
          </a:p>
          <a:p>
            <a:pPr marL="323850" lvl="1" indent="-161925">
              <a:buFont typeface="Arial"/>
              <a:buChar char="•"/>
            </a:pPr>
            <a:r>
              <a:rPr lang="en-US" sz="1600" dirty="0">
                <a:solidFill>
                  <a:schemeClr val="tx2"/>
                </a:solidFill>
                <a:sym typeface="Barlow Condensed Bold"/>
              </a:rPr>
              <a:t>represents a citation network, where nodes correspond to scientific publications and edges represent citations. </a:t>
            </a:r>
          </a:p>
          <a:p>
            <a:endParaRPr lang="en-US" sz="1600" dirty="0">
              <a:solidFill>
                <a:schemeClr val="tx2"/>
              </a:solidFill>
              <a:sym typeface="Barlow Condensed Bold"/>
            </a:endParaRPr>
          </a:p>
          <a:p>
            <a:pPr marL="323850" lvl="1" indent="-161925">
              <a:buFont typeface="Arial"/>
              <a:buChar char="•"/>
            </a:pPr>
            <a:r>
              <a:rPr lang="en-US" sz="1600" dirty="0">
                <a:solidFill>
                  <a:schemeClr val="tx2"/>
                </a:solidFill>
                <a:sym typeface="Barlow Condensed Bold"/>
              </a:rPr>
              <a:t> </a:t>
            </a:r>
            <a:r>
              <a:rPr lang="en-US" sz="1600" b="1" dirty="0">
                <a:solidFill>
                  <a:schemeClr val="tx2"/>
                </a:solidFill>
                <a:sym typeface="Barlow Condensed Bold"/>
              </a:rPr>
              <a:t>Cora</a:t>
            </a:r>
            <a:r>
              <a:rPr lang="en-US" sz="1600" dirty="0">
                <a:solidFill>
                  <a:schemeClr val="tx2"/>
                </a:solidFill>
                <a:sym typeface="Barlow Condensed Bold"/>
              </a:rPr>
              <a:t> - consists of 2708 scientific publications classified into one of seven classes. The citation network consists of 5429 links. </a:t>
            </a:r>
          </a:p>
          <a:p>
            <a:pPr marL="161925" lvl="1" indent="0">
              <a:buNone/>
            </a:pPr>
            <a:endParaRPr lang="en-US" sz="1600" dirty="0">
              <a:solidFill>
                <a:schemeClr val="tx2"/>
              </a:solidFill>
              <a:sym typeface="Barlow Condensed Bold"/>
            </a:endParaRPr>
          </a:p>
          <a:p>
            <a:pPr marL="323850" lvl="1" indent="-161925">
              <a:buFont typeface="Arial"/>
              <a:buChar char="•"/>
            </a:pPr>
            <a:r>
              <a:rPr lang="en-US" sz="1600" b="1" dirty="0">
                <a:solidFill>
                  <a:schemeClr val="tx2"/>
                </a:solidFill>
                <a:sym typeface="Barlow Condensed Bold"/>
              </a:rPr>
              <a:t>CiteSeer</a:t>
            </a:r>
            <a:r>
              <a:rPr lang="en-US" sz="1600" dirty="0">
                <a:solidFill>
                  <a:schemeClr val="tx2"/>
                </a:solidFill>
                <a:sym typeface="Barlow Condensed Bold"/>
              </a:rPr>
              <a:t>-consists of 3327 scientific publications classified into one of 6 classes. The citation network consists of 4732 links. </a:t>
            </a:r>
          </a:p>
          <a:p>
            <a:pPr marL="323850" lvl="1" indent="-161925">
              <a:buFont typeface="Arial"/>
              <a:buChar char="•"/>
            </a:pPr>
            <a:endParaRPr lang="en-US" sz="1600" dirty="0">
              <a:solidFill>
                <a:schemeClr val="tx2"/>
              </a:solidFill>
            </a:endParaRPr>
          </a:p>
          <a:p>
            <a:pPr marL="323850" lvl="1" indent="-161925">
              <a:buFont typeface="Arial"/>
              <a:buChar char="•"/>
            </a:pPr>
            <a:r>
              <a:rPr lang="en-US" sz="1600" dirty="0">
                <a:solidFill>
                  <a:schemeClr val="tx2"/>
                </a:solidFill>
              </a:rPr>
              <a:t>Widely used in graph-based machine learning, including node classification, link prediction, and anomaly detection.</a:t>
            </a:r>
          </a:p>
          <a:p>
            <a:pPr marL="323850" lvl="1" indent="-161925">
              <a:buFont typeface="Arial"/>
              <a:buChar char="•"/>
            </a:pPr>
            <a:endParaRPr lang="en-US" sz="1600" dirty="0">
              <a:solidFill>
                <a:schemeClr val="tx2"/>
              </a:solidFill>
              <a:sym typeface="Barlow Condensed Bold"/>
            </a:endParaRPr>
          </a:p>
          <a:p>
            <a:endParaRPr lang="en-US" sz="1600" dirty="0">
              <a:solidFill>
                <a:schemeClr val="tx2"/>
              </a:solidFill>
              <a:sym typeface="Barlow Condensed Bold"/>
            </a:endParaRPr>
          </a:p>
          <a:p>
            <a:pPr marL="0" indent="0">
              <a:buNone/>
            </a:pPr>
            <a:endParaRPr lang="en-US" sz="1600" dirty="0">
              <a:solidFill>
                <a:schemeClr val="tx2"/>
              </a:solidFill>
            </a:endParaRPr>
          </a:p>
        </p:txBody>
      </p:sp>
      <p:grpSp>
        <p:nvGrpSpPr>
          <p:cNvPr id="55" name="Group 54">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804585" y="2800754"/>
            <a:ext cx="2908998" cy="1776494"/>
            <a:chOff x="6867015" y="-1"/>
            <a:chExt cx="5324985" cy="3251912"/>
          </a:xfrm>
          <a:solidFill>
            <a:schemeClr val="accent5">
              <a:alpha val="10000"/>
            </a:schemeClr>
          </a:solidFill>
        </p:grpSpPr>
        <p:sp>
          <p:nvSpPr>
            <p:cNvPr id="56" name="Freeform: Shape 55">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1AA153-B654-BA93-1B84-EFAEF47272DA}"/>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C1E4762-C804-67D0-F712-9A485D8A173B}"/>
              </a:ext>
            </a:extLst>
          </p:cNvPr>
          <p:cNvSpPr>
            <a:spLocks noGrp="1"/>
          </p:cNvSpPr>
          <p:nvPr>
            <p:ph type="title"/>
          </p:nvPr>
        </p:nvSpPr>
        <p:spPr>
          <a:xfrm>
            <a:off x="884190" y="701796"/>
            <a:ext cx="4582546" cy="708289"/>
          </a:xfrm>
        </p:spPr>
        <p:txBody>
          <a:bodyPr vert="horz" lIns="91440" tIns="45720" rIns="91440" bIns="45720" rtlCol="0" anchor="b">
            <a:normAutofit fontScale="90000"/>
          </a:bodyPr>
          <a:lstStyle/>
          <a:p>
            <a:pPr algn="l" defTabSz="914400">
              <a:lnSpc>
                <a:spcPct val="90000"/>
              </a:lnSpc>
            </a:pPr>
            <a:r>
              <a:rPr lang="en-US" sz="3300" dirty="0">
                <a:solidFill>
                  <a:schemeClr val="tx2"/>
                </a:solidFill>
              </a:rPr>
              <a:t>Binary Cross-Entropy (BCE)</a:t>
            </a:r>
            <a:br>
              <a:rPr lang="en-US" sz="2500" b="1" kern="1200" dirty="0">
                <a:solidFill>
                  <a:schemeClr val="tx2"/>
                </a:solidFill>
                <a:latin typeface="+mj-lt"/>
                <a:ea typeface="+mj-ea"/>
                <a:cs typeface="+mj-cs"/>
              </a:rPr>
            </a:br>
            <a:endParaRPr lang="en-US" sz="2500" kern="1200" dirty="0">
              <a:ln w="22225">
                <a:solidFill>
                  <a:srgbClr val="FFFFFF"/>
                </a:solidFill>
              </a:ln>
              <a:solidFill>
                <a:schemeClr val="tx2"/>
              </a:solidFill>
              <a:latin typeface="+mj-lt"/>
              <a:ea typeface="+mj-ea"/>
              <a:cs typeface="+mj-cs"/>
            </a:endParaRPr>
          </a:p>
        </p:txBody>
      </p:sp>
      <p:grpSp>
        <p:nvGrpSpPr>
          <p:cNvPr id="50" name="Group 49">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00351" y="0"/>
            <a:ext cx="3243649" cy="1980861"/>
            <a:chOff x="6867015" y="-1"/>
            <a:chExt cx="5324985" cy="3251912"/>
          </a:xfrm>
          <a:solidFill>
            <a:schemeClr val="accent5">
              <a:alpha val="10000"/>
            </a:schemeClr>
          </a:solidFill>
        </p:grpSpPr>
        <p:sp>
          <p:nvSpPr>
            <p:cNvPr id="51" name="Freeform: Shape 50">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23">
            <a:extLst>
              <a:ext uri="{FF2B5EF4-FFF2-40B4-BE49-F238E27FC236}">
                <a16:creationId xmlns:a16="http://schemas.microsoft.com/office/drawing/2014/main" id="{387B74B1-5D48-D269-4F87-1EE5988C062E}"/>
              </a:ext>
            </a:extLst>
          </p:cNvPr>
          <p:cNvSpPr txBox="1"/>
          <p:nvPr/>
        </p:nvSpPr>
        <p:spPr>
          <a:xfrm>
            <a:off x="884190" y="1246738"/>
            <a:ext cx="7837023" cy="2871838"/>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endParaRPr lang="en-US" sz="1600" dirty="0">
              <a:solidFill>
                <a:schemeClr val="tx2"/>
              </a:solidFill>
            </a:endParaRPr>
          </a:p>
          <a:p>
            <a:pPr defTabSz="914400">
              <a:lnSpc>
                <a:spcPct val="90000"/>
              </a:lnSpc>
              <a:spcAft>
                <a:spcPts val="600"/>
              </a:spcAft>
            </a:pPr>
            <a:r>
              <a:rPr lang="en-US" sz="1600" b="1" dirty="0">
                <a:solidFill>
                  <a:schemeClr val="tx2"/>
                </a:solidFill>
              </a:rPr>
              <a:t>Purpose: </a:t>
            </a:r>
          </a:p>
          <a:p>
            <a:pPr marL="742950" lvl="1" indent="-228600" defTabSz="914400">
              <a:lnSpc>
                <a:spcPct val="90000"/>
              </a:lnSpc>
              <a:spcAft>
                <a:spcPts val="600"/>
              </a:spcAft>
              <a:buFont typeface="Arial" panose="020B0604020202020204" pitchFamily="34" charset="0"/>
              <a:buChar char="•"/>
            </a:pPr>
            <a:r>
              <a:rPr lang="en-US" sz="1600" dirty="0">
                <a:solidFill>
                  <a:schemeClr val="tx2"/>
                </a:solidFill>
              </a:rPr>
              <a:t>Fundamental loss function.</a:t>
            </a:r>
          </a:p>
          <a:p>
            <a:pPr indent="-228600" defTabSz="914400">
              <a:lnSpc>
                <a:spcPct val="90000"/>
              </a:lnSpc>
              <a:spcAft>
                <a:spcPts val="600"/>
              </a:spcAft>
              <a:buFont typeface="Arial" panose="020B0604020202020204" pitchFamily="34" charset="0"/>
              <a:buChar char="•"/>
            </a:pPr>
            <a:endParaRPr lang="en-US" sz="1600" dirty="0">
              <a:solidFill>
                <a:schemeClr val="tx2"/>
              </a:solidFill>
            </a:endParaRPr>
          </a:p>
          <a:p>
            <a:pPr defTabSz="914400">
              <a:lnSpc>
                <a:spcPct val="90000"/>
              </a:lnSpc>
              <a:spcAft>
                <a:spcPts val="600"/>
              </a:spcAft>
            </a:pPr>
            <a:r>
              <a:rPr lang="en-US" sz="1600" b="1" dirty="0">
                <a:solidFill>
                  <a:schemeClr val="tx2"/>
                </a:solidFill>
              </a:rPr>
              <a:t>Why BCE?: </a:t>
            </a:r>
          </a:p>
          <a:p>
            <a:pPr marL="742950" lvl="1" indent="-228600" defTabSz="914400">
              <a:lnSpc>
                <a:spcPct val="90000"/>
              </a:lnSpc>
              <a:spcAft>
                <a:spcPts val="600"/>
              </a:spcAft>
              <a:buFont typeface="Arial" panose="020B0604020202020204" pitchFamily="34" charset="0"/>
              <a:buChar char="•"/>
            </a:pPr>
            <a:r>
              <a:rPr lang="en-US" sz="1600" dirty="0">
                <a:solidFill>
                  <a:schemeClr val="tx2"/>
                </a:solidFill>
              </a:rPr>
              <a:t>A solid baseline from which to assess and refine the model's performance.</a:t>
            </a:r>
          </a:p>
          <a:p>
            <a:pPr indent="-228600" defTabSz="914400">
              <a:lnSpc>
                <a:spcPct val="90000"/>
              </a:lnSpc>
              <a:spcAft>
                <a:spcPts val="600"/>
              </a:spcAft>
              <a:buFont typeface="Arial" panose="020B0604020202020204" pitchFamily="34" charset="0"/>
              <a:buChar char="•"/>
            </a:pPr>
            <a:endParaRPr lang="en-US" sz="1600" dirty="0">
              <a:solidFill>
                <a:schemeClr val="tx2"/>
              </a:solidFill>
            </a:endParaRPr>
          </a:p>
          <a:p>
            <a:pPr defTabSz="914400">
              <a:lnSpc>
                <a:spcPct val="90000"/>
              </a:lnSpc>
              <a:spcAft>
                <a:spcPts val="600"/>
              </a:spcAft>
            </a:pPr>
            <a:r>
              <a:rPr lang="en-US" sz="1600" b="1" dirty="0">
                <a:solidFill>
                  <a:schemeClr val="tx2"/>
                </a:solidFill>
              </a:rPr>
              <a:t>Functionality: </a:t>
            </a:r>
          </a:p>
          <a:p>
            <a:pPr marL="742950" lvl="1" indent="-228600" defTabSz="914400">
              <a:lnSpc>
                <a:spcPct val="90000"/>
              </a:lnSpc>
              <a:spcAft>
                <a:spcPts val="600"/>
              </a:spcAft>
              <a:buFont typeface="Arial" panose="020B0604020202020204" pitchFamily="34" charset="0"/>
              <a:buChar char="•"/>
            </a:pPr>
            <a:r>
              <a:rPr lang="en-US" sz="1600" dirty="0">
                <a:solidFill>
                  <a:schemeClr val="tx2"/>
                </a:solidFill>
              </a:rPr>
              <a:t>Measures the divergence between predicted probabilities and actual binary outcomes.</a:t>
            </a:r>
          </a:p>
        </p:txBody>
      </p:sp>
    </p:spTree>
    <p:extLst>
      <p:ext uri="{BB962C8B-B14F-4D97-AF65-F5344CB8AC3E}">
        <p14:creationId xmlns:p14="http://schemas.microsoft.com/office/powerpoint/2010/main" val="4192418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6125"/>
            <a:ext cx="3625552" cy="1866112"/>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3109732"/>
            <a:ext cx="2356800" cy="2037604"/>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28" name="TextBox 2">
            <a:extLst>
              <a:ext uri="{FF2B5EF4-FFF2-40B4-BE49-F238E27FC236}">
                <a16:creationId xmlns:a16="http://schemas.microsoft.com/office/drawing/2014/main" id="{7C18CD59-E56D-B896-BF36-FA6A1C89EE46}"/>
              </a:ext>
            </a:extLst>
          </p:cNvPr>
          <p:cNvGraphicFramePr/>
          <p:nvPr>
            <p:extLst>
              <p:ext uri="{D42A27DB-BD31-4B8C-83A1-F6EECF244321}">
                <p14:modId xmlns:p14="http://schemas.microsoft.com/office/powerpoint/2010/main" val="3678915496"/>
              </p:ext>
            </p:extLst>
          </p:nvPr>
        </p:nvGraphicFramePr>
        <p:xfrm>
          <a:off x="2161444" y="1272433"/>
          <a:ext cx="4622006" cy="3393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לבן 3">
            <a:extLst>
              <a:ext uri="{FF2B5EF4-FFF2-40B4-BE49-F238E27FC236}">
                <a16:creationId xmlns:a16="http://schemas.microsoft.com/office/drawing/2014/main" id="{9D44D6D1-54D7-64DA-FE3E-658E4E58DF20}"/>
              </a:ext>
            </a:extLst>
          </p:cNvPr>
          <p:cNvSpPr/>
          <p:nvPr/>
        </p:nvSpPr>
        <p:spPr>
          <a:xfrm>
            <a:off x="2161442" y="4412585"/>
            <a:ext cx="4622006" cy="4032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he-IL"/>
          </a:p>
        </p:txBody>
      </p:sp>
      <p:grpSp>
        <p:nvGrpSpPr>
          <p:cNvPr id="5" name="קבוצה 4">
            <a:extLst>
              <a:ext uri="{FF2B5EF4-FFF2-40B4-BE49-F238E27FC236}">
                <a16:creationId xmlns:a16="http://schemas.microsoft.com/office/drawing/2014/main" id="{AB75E0E2-2B23-8E2D-4388-F420AEA19627}"/>
              </a:ext>
            </a:extLst>
          </p:cNvPr>
          <p:cNvGrpSpPr/>
          <p:nvPr/>
        </p:nvGrpSpPr>
        <p:grpSpPr>
          <a:xfrm>
            <a:off x="2392542" y="4168292"/>
            <a:ext cx="3235406" cy="472320"/>
            <a:chOff x="231098" y="1278657"/>
            <a:chExt cx="3235406" cy="472320"/>
          </a:xfrm>
        </p:grpSpPr>
        <p:sp>
          <p:nvSpPr>
            <p:cNvPr id="6" name="מלבן: פינות מעוגלות 5">
              <a:extLst>
                <a:ext uri="{FF2B5EF4-FFF2-40B4-BE49-F238E27FC236}">
                  <a16:creationId xmlns:a16="http://schemas.microsoft.com/office/drawing/2014/main" id="{AEB56D38-7090-523E-E3E6-D49030A70A60}"/>
                </a:ext>
              </a:extLst>
            </p:cNvPr>
            <p:cNvSpPr/>
            <p:nvPr/>
          </p:nvSpPr>
          <p:spPr>
            <a:xfrm>
              <a:off x="231100" y="1278657"/>
              <a:ext cx="3235404" cy="472320"/>
            </a:xfrm>
            <a:prstGeom prst="roundRect">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a:lstStyle/>
            <a:p>
              <a:endParaRPr lang="he-IL"/>
            </a:p>
          </p:txBody>
        </p:sp>
        <p:sp>
          <p:nvSpPr>
            <p:cNvPr id="7" name="מלבן: פינות מעוגלות 5">
              <a:extLst>
                <a:ext uri="{FF2B5EF4-FFF2-40B4-BE49-F238E27FC236}">
                  <a16:creationId xmlns:a16="http://schemas.microsoft.com/office/drawing/2014/main" id="{A6F292D6-38D9-20E5-36ED-C0D81F70ED28}"/>
                </a:ext>
              </a:extLst>
            </p:cNvPr>
            <p:cNvSpPr txBox="1"/>
            <p:nvPr/>
          </p:nvSpPr>
          <p:spPr>
            <a:xfrm>
              <a:off x="231098" y="1293095"/>
              <a:ext cx="3189290" cy="426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291" tIns="0" rIns="122291" bIns="0" numCol="1" spcCol="1270" anchor="ctr" anchorCtr="0">
              <a:noAutofit/>
            </a:bodyPr>
            <a:lstStyle/>
            <a:p>
              <a:pPr marL="0" lvl="0" indent="0" algn="l" defTabSz="711200">
                <a:lnSpc>
                  <a:spcPct val="90000"/>
                </a:lnSpc>
                <a:spcBef>
                  <a:spcPct val="0"/>
                </a:spcBef>
                <a:spcAft>
                  <a:spcPct val="35000"/>
                </a:spcAft>
                <a:buNone/>
              </a:pPr>
              <a:r>
                <a:rPr lang="en-US" sz="1600" b="1" i="0" kern="1200" dirty="0"/>
                <a:t>Synthetic nodes</a:t>
              </a:r>
              <a:r>
                <a:rPr lang="en-US" sz="1600" b="0" i="0" kern="1200" dirty="0"/>
                <a:t>: 500</a:t>
              </a:r>
              <a:endParaRPr lang="en-US" sz="1600" kern="1200" dirty="0"/>
            </a:p>
          </p:txBody>
        </p:sp>
      </p:grpSp>
      <p:sp>
        <p:nvSpPr>
          <p:cNvPr id="9" name="Title 1">
            <a:extLst>
              <a:ext uri="{FF2B5EF4-FFF2-40B4-BE49-F238E27FC236}">
                <a16:creationId xmlns:a16="http://schemas.microsoft.com/office/drawing/2014/main" id="{F287D6BD-882E-5DCC-FB62-AF5B222E5611}"/>
              </a:ext>
            </a:extLst>
          </p:cNvPr>
          <p:cNvSpPr>
            <a:spLocks noGrp="1"/>
          </p:cNvSpPr>
          <p:nvPr>
            <p:ph type="title"/>
          </p:nvPr>
        </p:nvSpPr>
        <p:spPr>
          <a:xfrm>
            <a:off x="2287149" y="248947"/>
            <a:ext cx="4090676" cy="867884"/>
          </a:xfrm>
        </p:spPr>
        <p:txBody>
          <a:bodyPr anchor="ctr">
            <a:normAutofit/>
          </a:bodyPr>
          <a:lstStyle/>
          <a:p>
            <a:r>
              <a:rPr lang="en-US" sz="3000" dirty="0">
                <a:solidFill>
                  <a:schemeClr val="tx2"/>
                </a:solidFill>
              </a:rPr>
              <a:t>Hyper-Parameters</a:t>
            </a:r>
          </a:p>
        </p:txBody>
      </p:sp>
    </p:spTree>
    <p:extLst>
      <p:ext uri="{BB962C8B-B14F-4D97-AF65-F5344CB8AC3E}">
        <p14:creationId xmlns:p14="http://schemas.microsoft.com/office/powerpoint/2010/main" val="1820030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EDF285-CD3E-37E4-66FA-3AE27B75DBD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3AA3ECD-5A1F-9739-97D1-2EB3D1B0E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B6B54B-02A3-B053-4B79-8836D668A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4DFBC409-E863-AE5D-DF4A-32E906E62C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2988"/>
            <a:ext cx="7329573" cy="5143500"/>
            <a:chOff x="1303402" y="36937"/>
            <a:chExt cx="9772765" cy="6858000"/>
          </a:xfrm>
        </p:grpSpPr>
        <p:sp>
          <p:nvSpPr>
            <p:cNvPr id="12" name="Freeform: Shape 11">
              <a:extLst>
                <a:ext uri="{FF2B5EF4-FFF2-40B4-BE49-F238E27FC236}">
                  <a16:creationId xmlns:a16="http://schemas.microsoft.com/office/drawing/2014/main" id="{EBEF161D-8828-BB91-9FEE-83E1E1D49A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65CDE270-6297-C142-F528-BA68874C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002BFCB-8448-6D61-18BC-9822DB3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BA7019F-2C18-9B68-CC30-CAE80621B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8618655-B6EB-79BC-86EC-AFF686107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EE29669-EC47-4DEE-1517-17D1ED81E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96DDC40-B5AE-FBC3-807D-BB337F563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EC623A6C-5753-9D72-D8E9-824228AE6F91}"/>
              </a:ext>
            </a:extLst>
          </p:cNvPr>
          <p:cNvSpPr>
            <a:spLocks noGrp="1"/>
          </p:cNvSpPr>
          <p:nvPr>
            <p:ph type="title"/>
          </p:nvPr>
        </p:nvSpPr>
        <p:spPr>
          <a:xfrm>
            <a:off x="2159335" y="1532747"/>
            <a:ext cx="4578895" cy="1523291"/>
          </a:xfrm>
        </p:spPr>
        <p:txBody>
          <a:bodyPr vert="horz" lIns="91440" tIns="45720" rIns="91440" bIns="45720" rtlCol="0" anchor="b">
            <a:normAutofit/>
          </a:bodyPr>
          <a:lstStyle/>
          <a:p>
            <a:pPr defTabSz="914400">
              <a:lnSpc>
                <a:spcPct val="90000"/>
              </a:lnSpc>
            </a:pPr>
            <a:r>
              <a:rPr lang="en-US" sz="3900" dirty="0">
                <a:solidFill>
                  <a:schemeClr val="tx2"/>
                </a:solidFill>
              </a:rPr>
              <a:t>Results</a:t>
            </a:r>
          </a:p>
        </p:txBody>
      </p:sp>
    </p:spTree>
    <p:extLst>
      <p:ext uri="{BB962C8B-B14F-4D97-AF65-F5344CB8AC3E}">
        <p14:creationId xmlns:p14="http://schemas.microsoft.com/office/powerpoint/2010/main" val="409031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34933" cy="51435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02420A97-9E1C-473E-0225-D9F5D78BF5AA}"/>
              </a:ext>
            </a:extLst>
          </p:cNvPr>
          <p:cNvSpPr txBox="1"/>
          <p:nvPr/>
        </p:nvSpPr>
        <p:spPr>
          <a:xfrm>
            <a:off x="891051" y="286451"/>
            <a:ext cx="3006438" cy="4480810"/>
          </a:xfrm>
          <a:prstGeom prst="rect">
            <a:avLst/>
          </a:prstGeom>
        </p:spPr>
        <p:txBody>
          <a:bodyPr vert="horz" lIns="91440" tIns="45720" rIns="91440" bIns="45720" rtlCol="0" anchor="ctr">
            <a:normAutofit/>
          </a:bodyPr>
          <a:lstStyle/>
          <a:p>
            <a:pPr marL="0" indent="0" defTabSz="914400">
              <a:lnSpc>
                <a:spcPct val="90000"/>
              </a:lnSpc>
              <a:spcBef>
                <a:spcPct val="0"/>
              </a:spcBef>
              <a:spcAft>
                <a:spcPts val="600"/>
              </a:spcAft>
            </a:pPr>
            <a:r>
              <a:rPr lang="en-US" sz="6000" kern="1200">
                <a:ln w="22225">
                  <a:solidFill>
                    <a:srgbClr val="FFFFFF"/>
                  </a:solidFill>
                </a:ln>
                <a:solidFill>
                  <a:srgbClr val="FFFFFF"/>
                </a:solidFill>
                <a:latin typeface="+mj-lt"/>
                <a:ea typeface="+mj-ea"/>
                <a:cs typeface="+mj-cs"/>
              </a:rPr>
              <a:t>Table of Contents</a:t>
            </a:r>
          </a:p>
        </p:txBody>
      </p:sp>
      <p:grpSp>
        <p:nvGrpSpPr>
          <p:cNvPr id="43" name="Group 42">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0420" y="415613"/>
            <a:ext cx="430632" cy="806899"/>
            <a:chOff x="613892" y="554152"/>
            <a:chExt cx="574177" cy="1075866"/>
          </a:xfrm>
          <a:solidFill>
            <a:srgbClr val="FFFFFF"/>
          </a:solidFill>
        </p:grpSpPr>
        <p:sp>
          <p:nvSpPr>
            <p:cNvPr id="4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4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4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graphicFrame>
        <p:nvGraphicFramePr>
          <p:cNvPr id="50" name="Content Placeholder 2">
            <a:extLst>
              <a:ext uri="{FF2B5EF4-FFF2-40B4-BE49-F238E27FC236}">
                <a16:creationId xmlns:a16="http://schemas.microsoft.com/office/drawing/2014/main" id="{1E236E3D-67CE-F9A1-CF9D-08AF71D17139}"/>
              </a:ext>
            </a:extLst>
          </p:cNvPr>
          <p:cNvGraphicFramePr>
            <a:graphicFrameLocks noGrp="1"/>
          </p:cNvGraphicFramePr>
          <p:nvPr>
            <p:ph idx="1"/>
            <p:extLst>
              <p:ext uri="{D42A27DB-BD31-4B8C-83A1-F6EECF244321}">
                <p14:modId xmlns:p14="http://schemas.microsoft.com/office/powerpoint/2010/main" val="4113737250"/>
              </p:ext>
            </p:extLst>
          </p:nvPr>
        </p:nvGraphicFramePr>
        <p:xfrm>
          <a:off x="4722924" y="388800"/>
          <a:ext cx="3578706" cy="4378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8" name="Straight Connector 4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2707795"/>
            <a:ext cx="0" cy="2429046"/>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2E6242-25FE-D0F3-FEF7-36528BE34D1D}"/>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2F1C087-B877-CCC3-42B5-4E0FC34AE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9C2CA1E-7E1E-26DF-4547-DEC16FEBB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0" name="Group 49">
            <a:extLst>
              <a:ext uri="{FF2B5EF4-FFF2-40B4-BE49-F238E27FC236}">
                <a16:creationId xmlns:a16="http://schemas.microsoft.com/office/drawing/2014/main" id="{3AE9B0C6-0B9E-8B0F-E00A-488AF7C8D7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509575" cy="1883147"/>
            <a:chOff x="-305" y="-1"/>
            <a:chExt cx="3832880" cy="2876136"/>
          </a:xfrm>
        </p:grpSpPr>
        <p:sp>
          <p:nvSpPr>
            <p:cNvPr id="51" name="Freeform: Shape 50">
              <a:extLst>
                <a:ext uri="{FF2B5EF4-FFF2-40B4-BE49-F238E27FC236}">
                  <a16:creationId xmlns:a16="http://schemas.microsoft.com/office/drawing/2014/main" id="{C4A84166-BF8B-B796-B0C6-8099FA6B7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53F63635-6754-41BA-A09D-0A27C7857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E280BC50-F439-2C04-094C-3C1C3CEF8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D3C695F-92FD-0C3B-5CF0-6E95F90A9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A8DA626-0681-E2C3-CA3F-F316E1D66F71}"/>
              </a:ext>
            </a:extLst>
          </p:cNvPr>
          <p:cNvSpPr>
            <a:spLocks noGrp="1"/>
          </p:cNvSpPr>
          <p:nvPr>
            <p:ph idx="1"/>
          </p:nvPr>
        </p:nvSpPr>
        <p:spPr>
          <a:xfrm>
            <a:off x="540774" y="1406013"/>
            <a:ext cx="8628645" cy="4058863"/>
          </a:xfrm>
        </p:spPr>
        <p:txBody>
          <a:bodyPr>
            <a:noAutofit/>
          </a:bodyPr>
          <a:lstStyle/>
          <a:p>
            <a:pPr marL="161925" lvl="1" indent="0">
              <a:buNone/>
            </a:pPr>
            <a:endParaRPr lang="en-US" sz="1600" dirty="0">
              <a:solidFill>
                <a:schemeClr val="tx2"/>
              </a:solidFill>
            </a:endParaRPr>
          </a:p>
          <a:p>
            <a:pPr marL="161925" lvl="1" indent="0">
              <a:buNone/>
            </a:pPr>
            <a:r>
              <a:rPr lang="en-US" sz="1600" dirty="0">
                <a:solidFill>
                  <a:schemeClr val="tx2"/>
                </a:solidFill>
              </a:rPr>
              <a:t>We tested two different methods in our project:</a:t>
            </a:r>
            <a:endParaRPr lang="en-US" sz="1600" dirty="0">
              <a:solidFill>
                <a:schemeClr val="tx2"/>
              </a:solidFill>
              <a:sym typeface="Barlow Condensed Bold"/>
            </a:endParaRPr>
          </a:p>
          <a:p>
            <a:r>
              <a:rPr lang="en-US" sz="1600" b="1" dirty="0">
                <a:solidFill>
                  <a:schemeClr val="tx2"/>
                </a:solidFill>
              </a:rPr>
              <a:t>Standard Run </a:t>
            </a:r>
            <a:r>
              <a:rPr lang="en-US" sz="1600" dirty="0">
                <a:solidFill>
                  <a:schemeClr val="tx2"/>
                </a:solidFill>
              </a:rPr>
              <a:t>– Running the model with a fixed dataset configuration.</a:t>
            </a:r>
          </a:p>
          <a:p>
            <a:r>
              <a:rPr lang="en-US" sz="1600" b="1" dirty="0">
                <a:solidFill>
                  <a:schemeClr val="tx2"/>
                </a:solidFill>
              </a:rPr>
              <a:t>Multiple Running Approach </a:t>
            </a:r>
            <a:r>
              <a:rPr lang="en-US" sz="1600" dirty="0">
                <a:solidFill>
                  <a:schemeClr val="tx2"/>
                </a:solidFill>
              </a:rPr>
              <a:t>– Iteratively changing the number of anomalies and observing how the model adapts and improves over multiple runs.</a:t>
            </a:r>
          </a:p>
          <a:p>
            <a:pPr marL="0" indent="0">
              <a:buNone/>
            </a:pPr>
            <a:r>
              <a:rPr lang="en-US" sz="1600" dirty="0">
                <a:solidFill>
                  <a:schemeClr val="tx2"/>
                </a:solidFill>
              </a:rPr>
              <a:t>By comparing these approaches, we gained deeper insights into how graph diffusion models handle anomaly detection under varying conditions.</a:t>
            </a:r>
          </a:p>
          <a:p>
            <a:pPr marL="0" indent="0">
              <a:buNone/>
            </a:pPr>
            <a:endParaRPr lang="en-US" sz="1600" dirty="0">
              <a:solidFill>
                <a:schemeClr val="tx2"/>
              </a:solidFill>
            </a:endParaRPr>
          </a:p>
        </p:txBody>
      </p:sp>
      <p:grpSp>
        <p:nvGrpSpPr>
          <p:cNvPr id="55" name="Group 54">
            <a:extLst>
              <a:ext uri="{FF2B5EF4-FFF2-40B4-BE49-F238E27FC236}">
                <a16:creationId xmlns:a16="http://schemas.microsoft.com/office/drawing/2014/main" id="{6642DACB-7A0F-5FF4-11E1-88956C76EF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804585" y="2800754"/>
            <a:ext cx="2908998" cy="1776494"/>
            <a:chOff x="6867015" y="-1"/>
            <a:chExt cx="5324985" cy="3251912"/>
          </a:xfrm>
          <a:solidFill>
            <a:schemeClr val="accent5">
              <a:alpha val="10000"/>
            </a:schemeClr>
          </a:solidFill>
        </p:grpSpPr>
        <p:sp>
          <p:nvSpPr>
            <p:cNvPr id="56" name="Freeform: Shape 55">
              <a:extLst>
                <a:ext uri="{FF2B5EF4-FFF2-40B4-BE49-F238E27FC236}">
                  <a16:creationId xmlns:a16="http://schemas.microsoft.com/office/drawing/2014/main" id="{36082D5A-6079-1CC5-B624-4322B2D5D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0D1E291-BDE3-7A45-CB91-B7E036424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F98F5BC0-CA52-8F4A-4934-95EC283022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BEE541BB-AB1D-C45E-BF2A-BBE62C143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2073E78-15D9-C844-1644-3D038E3B1502}"/>
              </a:ext>
            </a:extLst>
          </p:cNvPr>
          <p:cNvSpPr>
            <a:spLocks noGrp="1"/>
          </p:cNvSpPr>
          <p:nvPr>
            <p:ph type="title"/>
          </p:nvPr>
        </p:nvSpPr>
        <p:spPr>
          <a:xfrm>
            <a:off x="172749" y="246224"/>
            <a:ext cx="7375161" cy="994172"/>
          </a:xfrm>
        </p:spPr>
        <p:txBody>
          <a:bodyPr anchor="b">
            <a:normAutofit/>
          </a:bodyPr>
          <a:lstStyle/>
          <a:p>
            <a:r>
              <a:rPr lang="en-US" sz="3000" dirty="0">
                <a:solidFill>
                  <a:schemeClr val="tx2"/>
                </a:solidFill>
              </a:rPr>
              <a:t>Running Method</a:t>
            </a:r>
          </a:p>
        </p:txBody>
      </p:sp>
    </p:spTree>
    <p:extLst>
      <p:ext uri="{BB962C8B-B14F-4D97-AF65-F5344CB8AC3E}">
        <p14:creationId xmlns:p14="http://schemas.microsoft.com/office/powerpoint/2010/main" val="82281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5">
            <a:extLst>
              <a:ext uri="{FF2B5EF4-FFF2-40B4-BE49-F238E27FC236}">
                <a16:creationId xmlns:a16="http://schemas.microsoft.com/office/drawing/2014/main" id="{E3AFE603-DAE1-A2C4-91FE-435E3C8343B6}"/>
              </a:ext>
            </a:extLst>
          </p:cNvPr>
          <p:cNvPicPr>
            <a:picLocks noChangeAspect="1"/>
          </p:cNvPicPr>
          <p:nvPr/>
        </p:nvPicPr>
        <p:blipFill>
          <a:blip r:embed="rId3" cstate="print">
            <a:extLst>
              <a:ext uri="{28A0092B-C50C-407E-A947-70E740481C1C}">
                <a14:useLocalDpi xmlns:a14="http://schemas.microsoft.com/office/drawing/2010/main" val="0"/>
              </a:ext>
            </a:extLst>
          </a:blip>
          <a:srcRect t="20609" r="-1" b="18580"/>
          <a:stretch/>
        </p:blipFill>
        <p:spPr bwMode="auto">
          <a:xfrm>
            <a:off x="116114" y="673780"/>
            <a:ext cx="8940800" cy="4391025"/>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p:spPr>
      </p:pic>
      <p:sp>
        <p:nvSpPr>
          <p:cNvPr id="5" name="TextBox 1">
            <a:extLst>
              <a:ext uri="{FF2B5EF4-FFF2-40B4-BE49-F238E27FC236}">
                <a16:creationId xmlns:a16="http://schemas.microsoft.com/office/drawing/2014/main" id="{721E3419-8CC8-A839-15F6-5B3416415146}"/>
              </a:ext>
            </a:extLst>
          </p:cNvPr>
          <p:cNvSpPr txBox="1"/>
          <p:nvPr/>
        </p:nvSpPr>
        <p:spPr>
          <a:xfrm>
            <a:off x="-7918" y="-2396177"/>
            <a:ext cx="3465438" cy="342535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500" b="1" dirty="0">
                <a:solidFill>
                  <a:schemeClr val="tx2"/>
                </a:solidFill>
                <a:latin typeface="+mj-lt"/>
                <a:ea typeface="+mj-ea"/>
                <a:cs typeface="+mj-cs"/>
              </a:rPr>
              <a:t>Citation Network Graph</a:t>
            </a:r>
          </a:p>
          <a:p>
            <a:pPr defTabSz="914400">
              <a:lnSpc>
                <a:spcPct val="90000"/>
              </a:lnSpc>
              <a:spcBef>
                <a:spcPct val="0"/>
              </a:spcBef>
              <a:spcAft>
                <a:spcPts val="600"/>
              </a:spcAft>
            </a:pPr>
            <a:endParaRPr lang="en-US" sz="3300" kern="1200" dirty="0">
              <a:ln w="22225">
                <a:solidFill>
                  <a:srgbClr val="FFFFFF"/>
                </a:solidFill>
              </a:ln>
              <a:solidFill>
                <a:schemeClr val="tx1"/>
              </a:solidFill>
              <a:latin typeface="+mj-lt"/>
              <a:ea typeface="+mj-ea"/>
              <a:cs typeface="+mj-cs"/>
            </a:endParaRPr>
          </a:p>
        </p:txBody>
      </p:sp>
    </p:spTree>
    <p:extLst>
      <p:ext uri="{BB962C8B-B14F-4D97-AF65-F5344CB8AC3E}">
        <p14:creationId xmlns:p14="http://schemas.microsoft.com/office/powerpoint/2010/main" val="2240308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476E8BB-6056-FB4E-57C6-2A683DF2D48A}"/>
              </a:ext>
            </a:extLst>
          </p:cNvPr>
          <p:cNvPicPr>
            <a:picLocks noChangeAspect="1"/>
          </p:cNvPicPr>
          <p:nvPr/>
        </p:nvPicPr>
        <p:blipFill rotWithShape="1">
          <a:blip r:embed="rId3"/>
          <a:srcRect t="704" b="1"/>
          <a:stretch/>
        </p:blipFill>
        <p:spPr bwMode="auto">
          <a:xfrm>
            <a:off x="1" y="108857"/>
            <a:ext cx="5951658" cy="5034643"/>
          </a:xfrm>
          <a:prstGeom prst="rect">
            <a:avLst/>
          </a:prstGeom>
          <a:extLst>
            <a:ext uri="{53640926-AAD7-44D8-BBD7-CCE9431645EC}">
              <a14:shadowObscured xmlns:a14="http://schemas.microsoft.com/office/drawing/2010/main"/>
            </a:ext>
          </a:extLst>
        </p:spPr>
      </p:pic>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66523A07-F4BD-1136-53F7-C170FFA04E82}"/>
              </a:ext>
            </a:extLst>
          </p:cNvPr>
          <p:cNvSpPr txBox="1"/>
          <p:nvPr/>
        </p:nvSpPr>
        <p:spPr>
          <a:xfrm>
            <a:off x="5283200" y="722477"/>
            <a:ext cx="1741714" cy="369332"/>
          </a:xfrm>
          <a:prstGeom prst="rect">
            <a:avLst/>
          </a:prstGeom>
          <a:noFill/>
        </p:spPr>
        <p:txBody>
          <a:bodyPr wrap="square">
            <a:spAutoFit/>
          </a:bodyPr>
          <a:lstStyle/>
          <a:p>
            <a:r>
              <a:rPr lang="en-US" sz="1800" dirty="0">
                <a:solidFill>
                  <a:schemeClr val="tx2"/>
                </a:solidFill>
                <a:sym typeface="Barlow Condensed Bold"/>
              </a:rPr>
              <a:t>Cora</a:t>
            </a:r>
            <a:endParaRPr lang="he-IL" dirty="0"/>
          </a:p>
        </p:txBody>
      </p:sp>
    </p:spTree>
    <p:extLst>
      <p:ext uri="{BB962C8B-B14F-4D97-AF65-F5344CB8AC3E}">
        <p14:creationId xmlns:p14="http://schemas.microsoft.com/office/powerpoint/2010/main" val="3406156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2" descr="A graph with lines and dots&#10;&#10;AI-generated content may be incorrect.">
            <a:extLst>
              <a:ext uri="{FF2B5EF4-FFF2-40B4-BE49-F238E27FC236}">
                <a16:creationId xmlns:a16="http://schemas.microsoft.com/office/drawing/2014/main" id="{CAC8A9A2-F2DA-AD65-79F4-40376E3ED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95943" y="482600"/>
            <a:ext cx="5384227" cy="4178299"/>
          </a:xfrm>
          <a:prstGeom prst="rect">
            <a:avLst/>
          </a:prstGeom>
          <a:noFill/>
        </p:spPr>
      </p:pic>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6623008D-B7EB-5E00-FC75-7516A6E7D000}"/>
              </a:ext>
            </a:extLst>
          </p:cNvPr>
          <p:cNvSpPr txBox="1"/>
          <p:nvPr/>
        </p:nvSpPr>
        <p:spPr>
          <a:xfrm>
            <a:off x="5283200" y="722477"/>
            <a:ext cx="1741714" cy="369332"/>
          </a:xfrm>
          <a:prstGeom prst="rect">
            <a:avLst/>
          </a:prstGeom>
          <a:noFill/>
        </p:spPr>
        <p:txBody>
          <a:bodyPr wrap="square">
            <a:spAutoFit/>
          </a:bodyPr>
          <a:lstStyle/>
          <a:p>
            <a:r>
              <a:rPr lang="en-US" sz="1800" dirty="0">
                <a:solidFill>
                  <a:schemeClr val="tx2"/>
                </a:solidFill>
                <a:sym typeface="Barlow Condensed Bold"/>
              </a:rPr>
              <a:t>CiteSeer</a:t>
            </a:r>
            <a:endParaRPr lang="he-IL" dirty="0"/>
          </a:p>
        </p:txBody>
      </p:sp>
    </p:spTree>
    <p:extLst>
      <p:ext uri="{BB962C8B-B14F-4D97-AF65-F5344CB8AC3E}">
        <p14:creationId xmlns:p14="http://schemas.microsoft.com/office/powerpoint/2010/main" val="3245147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1" descr="תמונה שמכילה טקסט, צילום מסך, תרשים, עלילה&#10;&#10;התיאור נוצר באופן אוטומטי">
            <a:extLst>
              <a:ext uri="{FF2B5EF4-FFF2-40B4-BE49-F238E27FC236}">
                <a16:creationId xmlns:a16="http://schemas.microsoft.com/office/drawing/2014/main" id="{7C8E6DC0-6541-9181-6892-4FBF066FEC8E}"/>
              </a:ext>
            </a:extLst>
          </p:cNvPr>
          <p:cNvPicPr>
            <a:picLocks noChangeAspect="1"/>
          </p:cNvPicPr>
          <p:nvPr/>
        </p:nvPicPr>
        <p:blipFill>
          <a:blip r:embed="rId3"/>
          <a:stretch>
            <a:fillRect/>
          </a:stretch>
        </p:blipFill>
        <p:spPr>
          <a:xfrm>
            <a:off x="1566817" y="482601"/>
            <a:ext cx="4761594" cy="4178299"/>
          </a:xfrm>
          <a:prstGeom prst="rect">
            <a:avLst/>
          </a:prstGeom>
        </p:spPr>
      </p:pic>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891499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2" descr="תמונה שמכילה צילום מסך, צבעוני, טקסט&#10;&#10;תוכן שנוצר על-ידי בינה מלאכותית עשוי להיות שגוי.">
            <a:extLst>
              <a:ext uri="{FF2B5EF4-FFF2-40B4-BE49-F238E27FC236}">
                <a16:creationId xmlns:a16="http://schemas.microsoft.com/office/drawing/2014/main" id="{A4ADA15D-4197-D97A-9F6B-286883BE0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 y="79829"/>
            <a:ext cx="6626010" cy="5063671"/>
          </a:xfrm>
          <a:prstGeom prst="rect">
            <a:avLst/>
          </a:prstGeom>
          <a:noFill/>
        </p:spPr>
      </p:pic>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373684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descr="תמונה שמכילה צילום מסך, צבעוני&#10;&#10;תוכן שנוצר על-ידי בינה מלאכותית עשוי להיות שגוי.">
            <a:extLst>
              <a:ext uri="{FF2B5EF4-FFF2-40B4-BE49-F238E27FC236}">
                <a16:creationId xmlns:a16="http://schemas.microsoft.com/office/drawing/2014/main" id="{2DF0116B-73D8-DD5D-A3FA-F627BC80F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45886" y="482601"/>
            <a:ext cx="5682525" cy="4178299"/>
          </a:xfrm>
          <a:prstGeom prst="rect">
            <a:avLst/>
          </a:prstGeom>
          <a:noFill/>
        </p:spPr>
      </p:pic>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793590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A6C45A9-34B9-54BC-9DBF-B9065F69CF70}"/>
              </a:ext>
            </a:extLst>
          </p:cNvPr>
          <p:cNvSpPr txBox="1"/>
          <p:nvPr/>
        </p:nvSpPr>
        <p:spPr>
          <a:xfrm>
            <a:off x="479161" y="2683092"/>
            <a:ext cx="8182230" cy="1265860"/>
          </a:xfrm>
          <a:prstGeom prst="rect">
            <a:avLst/>
          </a:prstGeom>
        </p:spPr>
        <p:txBody>
          <a:bodyPr vert="horz" lIns="91440" tIns="45720" rIns="91440" bIns="45720" rtlCol="0" anchor="b">
            <a:normAutofit/>
          </a:bodyPr>
          <a:lstStyle/>
          <a:p>
            <a:pPr algn="ctr" defTabSz="914400">
              <a:lnSpc>
                <a:spcPct val="90000"/>
              </a:lnSpc>
              <a:spcBef>
                <a:spcPct val="0"/>
              </a:spcBef>
              <a:spcAft>
                <a:spcPts val="800"/>
              </a:spcAft>
            </a:pPr>
            <a:r>
              <a:rPr lang="en-US" sz="2400" kern="1200" dirty="0">
                <a:solidFill>
                  <a:schemeClr val="tx1"/>
                </a:solidFill>
                <a:effectLst/>
                <a:latin typeface="+mj-lt"/>
                <a:ea typeface="+mj-ea"/>
                <a:cs typeface="+mj-cs"/>
              </a:rPr>
              <a:t>illustrates the effect of synthetic data on anomaly detection decision boundaries.</a:t>
            </a:r>
          </a:p>
          <a:p>
            <a:pPr algn="ctr" defTabSz="914400">
              <a:lnSpc>
                <a:spcPct val="90000"/>
              </a:lnSpc>
              <a:spcBef>
                <a:spcPct val="0"/>
              </a:spcBef>
              <a:spcAft>
                <a:spcPts val="800"/>
              </a:spcAft>
            </a:pPr>
            <a:r>
              <a:rPr lang="en-US" sz="2400" kern="1200" dirty="0">
                <a:solidFill>
                  <a:schemeClr val="tx1"/>
                </a:solidFill>
                <a:effectLst/>
                <a:latin typeface="+mj-lt"/>
                <a:ea typeface="+mj-ea"/>
                <a:cs typeface="+mj-cs"/>
              </a:rPr>
              <a:t> </a:t>
            </a:r>
          </a:p>
        </p:txBody>
      </p:sp>
      <p:pic>
        <p:nvPicPr>
          <p:cNvPr id="4" name="תמונה 1" descr="תמונה שמכילה טקסט, צילום מסך, תוכנה גרפית, תכונות מולטימדיה&#10;&#10;התיאור נוצר באופן אוטומטי">
            <a:extLst>
              <a:ext uri="{FF2B5EF4-FFF2-40B4-BE49-F238E27FC236}">
                <a16:creationId xmlns:a16="http://schemas.microsoft.com/office/drawing/2014/main" id="{FA627834-30C8-582F-F884-8763B6A9EF30}"/>
              </a:ext>
            </a:extLst>
          </p:cNvPr>
          <p:cNvPicPr>
            <a:picLocks noChangeAspect="1"/>
          </p:cNvPicPr>
          <p:nvPr/>
        </p:nvPicPr>
        <p:blipFill>
          <a:blip r:embed="rId2"/>
          <a:stretch>
            <a:fillRect/>
          </a:stretch>
        </p:blipFill>
        <p:spPr>
          <a:xfrm>
            <a:off x="1415142" y="443752"/>
            <a:ext cx="6139543" cy="2056503"/>
          </a:xfrm>
          <a:prstGeom prst="rect">
            <a:avLst/>
          </a:prstGeom>
        </p:spPr>
      </p:pic>
      <p:sp>
        <p:nvSpPr>
          <p:cNvPr id="13"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4131789"/>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013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60224C-70B5-857B-D3F9-8827CE86585A}"/>
            </a:ext>
          </a:extLst>
        </p:cNvPr>
        <p:cNvGrpSpPr/>
        <p:nvPr/>
      </p:nvGrpSpPr>
      <p:grpSpPr>
        <a:xfrm>
          <a:off x="0" y="0"/>
          <a:ext cx="0" cy="0"/>
          <a:chOff x="0" y="0"/>
          <a:chExt cx="0" cy="0"/>
        </a:xfrm>
      </p:grpSpPr>
      <p:cxnSp>
        <p:nvCxnSpPr>
          <p:cNvPr id="39" name="Straight Connector 35">
            <a:extLst>
              <a:ext uri="{FF2B5EF4-FFF2-40B4-BE49-F238E27FC236}">
                <a16:creationId xmlns:a16="http://schemas.microsoft.com/office/drawing/2014/main" id="{0B4A113E-D208-4EF0-8BAB-25FDD2E588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178110"/>
            <a:ext cx="0" cy="2782670"/>
          </a:xfrm>
          <a:prstGeom prst="line">
            <a:avLst/>
          </a:prstGeom>
          <a:ln w="19050">
            <a:solidFill>
              <a:srgbClr val="FF4F76"/>
            </a:solidFill>
          </a:ln>
        </p:spPr>
        <p:style>
          <a:lnRef idx="1">
            <a:schemeClr val="accent1"/>
          </a:lnRef>
          <a:fillRef idx="0">
            <a:schemeClr val="accent1"/>
          </a:fillRef>
          <a:effectRef idx="0">
            <a:schemeClr val="accent1"/>
          </a:effectRef>
          <a:fontRef idx="minor">
            <a:schemeClr val="tx1"/>
          </a:fontRef>
        </p:style>
      </p:cxnSp>
      <p:pic>
        <p:nvPicPr>
          <p:cNvPr id="2" name="תמונה 1" descr="תמונה שמכילה קו, טקסט, עלילה, תרשים&#10;&#10;תוכן שנוצר על-ידי בינה מלאכותית עשוי להיות שגוי.">
            <a:extLst>
              <a:ext uri="{FF2B5EF4-FFF2-40B4-BE49-F238E27FC236}">
                <a16:creationId xmlns:a16="http://schemas.microsoft.com/office/drawing/2014/main" id="{87F8AD13-BCDA-294F-3F23-81B7B31FC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40235" y="924085"/>
            <a:ext cx="5773191" cy="3290718"/>
          </a:xfrm>
          <a:prstGeom prst="rect">
            <a:avLst/>
          </a:prstGeom>
          <a:noFill/>
        </p:spPr>
      </p:pic>
      <p:cxnSp>
        <p:nvCxnSpPr>
          <p:cNvPr id="38" name="Straight Connector 37">
            <a:extLst>
              <a:ext uri="{FF2B5EF4-FFF2-40B4-BE49-F238E27FC236}">
                <a16:creationId xmlns:a16="http://schemas.microsoft.com/office/drawing/2014/main" id="{2FE16547-5205-4F0E-B809-89D18FF4C8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62422" y="1180415"/>
            <a:ext cx="0" cy="2782670"/>
          </a:xfrm>
          <a:prstGeom prst="line">
            <a:avLst/>
          </a:prstGeom>
          <a:ln w="19050">
            <a:solidFill>
              <a:srgbClr val="FF4F76"/>
            </a:solidFil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 גופן, צילום מסך, מספר&#10;&#10;תוכן שנוצר על-ידי בינה מלאכותית עשוי להיות שגוי.">
            <a:extLst>
              <a:ext uri="{FF2B5EF4-FFF2-40B4-BE49-F238E27FC236}">
                <a16:creationId xmlns:a16="http://schemas.microsoft.com/office/drawing/2014/main" id="{23296871-E493-C7BB-24CE-C079A6B480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829006" y="1022923"/>
            <a:ext cx="2474435" cy="3093043"/>
          </a:xfrm>
          <a:prstGeom prst="rect">
            <a:avLst/>
          </a:prstGeom>
          <a:noFill/>
        </p:spPr>
      </p:pic>
    </p:spTree>
    <p:extLst>
      <p:ext uri="{BB962C8B-B14F-4D97-AF65-F5344CB8AC3E}">
        <p14:creationId xmlns:p14="http://schemas.microsoft.com/office/powerpoint/2010/main" val="1737411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1" descr="A graph of a number of numbers&#10;&#10;AI-generated content may be incorrect.">
            <a:extLst>
              <a:ext uri="{FF2B5EF4-FFF2-40B4-BE49-F238E27FC236}">
                <a16:creationId xmlns:a16="http://schemas.microsoft.com/office/drawing/2014/main" id="{F3FD793C-DFC7-BC92-2102-9106723CEE27}"/>
              </a:ext>
            </a:extLst>
          </p:cNvPr>
          <p:cNvPicPr>
            <a:picLocks noChangeAspect="1"/>
          </p:cNvPicPr>
          <p:nvPr/>
        </p:nvPicPr>
        <p:blipFill rotWithShape="1">
          <a:blip r:embed="rId3"/>
          <a:srcRect l="9542" t="62637"/>
          <a:stretch/>
        </p:blipFill>
        <p:spPr bwMode="auto">
          <a:xfrm>
            <a:off x="836711" y="1222161"/>
            <a:ext cx="3557245" cy="2694569"/>
          </a:xfrm>
          <a:prstGeom prst="rect">
            <a:avLst/>
          </a:prstGeom>
          <a:extLst>
            <a:ext uri="{53640926-AAD7-44D8-BBD7-CCE9431645EC}">
              <a14:shadowObscured xmlns:a14="http://schemas.microsoft.com/office/drawing/2010/main"/>
            </a:ext>
          </a:extLst>
        </p:spPr>
      </p:pic>
      <p:cxnSp>
        <p:nvCxnSpPr>
          <p:cNvPr id="32" name="Straight Connector 29">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180415"/>
            <a:ext cx="0" cy="2782670"/>
          </a:xfrm>
          <a:prstGeom prst="line">
            <a:avLst/>
          </a:prstGeom>
          <a:ln w="19050">
            <a:solidFill>
              <a:srgbClr val="EB7F7F"/>
            </a:solidFill>
          </a:ln>
        </p:spPr>
        <p:style>
          <a:lnRef idx="1">
            <a:schemeClr val="accent1"/>
          </a:lnRef>
          <a:fillRef idx="0">
            <a:schemeClr val="accent1"/>
          </a:fillRef>
          <a:effectRef idx="0">
            <a:schemeClr val="accent1"/>
          </a:effectRef>
          <a:fontRef idx="minor">
            <a:schemeClr val="tx1"/>
          </a:fontRef>
        </p:style>
      </p:cxnSp>
      <p:pic>
        <p:nvPicPr>
          <p:cNvPr id="4" name="תמונה 1" descr="A graph of a number of numbers&#10;&#10;AI-generated content may be incorrect.">
            <a:extLst>
              <a:ext uri="{FF2B5EF4-FFF2-40B4-BE49-F238E27FC236}">
                <a16:creationId xmlns:a16="http://schemas.microsoft.com/office/drawing/2014/main" id="{CCB56DA4-3CA4-B7DF-4634-8B5C04EEE9DC}"/>
              </a:ext>
            </a:extLst>
          </p:cNvPr>
          <p:cNvPicPr>
            <a:picLocks noChangeAspect="1"/>
          </p:cNvPicPr>
          <p:nvPr/>
        </p:nvPicPr>
        <p:blipFill rotWithShape="1">
          <a:blip r:embed="rId3"/>
          <a:srcRect l="9542" t="6360" b="57600"/>
          <a:stretch/>
        </p:blipFill>
        <p:spPr bwMode="auto">
          <a:xfrm>
            <a:off x="4757430" y="1273971"/>
            <a:ext cx="3546011" cy="2590948"/>
          </a:xfrm>
          <a:prstGeom prst="rect">
            <a:avLst/>
          </a:prstGeom>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DA04388A-4096-A4D1-B2DF-54C33C5F5387}"/>
              </a:ext>
            </a:extLst>
          </p:cNvPr>
          <p:cNvSpPr txBox="1"/>
          <p:nvPr/>
        </p:nvSpPr>
        <p:spPr>
          <a:xfrm>
            <a:off x="4572000" y="1269661"/>
            <a:ext cx="3894071" cy="2782820"/>
          </a:xfrm>
          <a:prstGeom prst="rect">
            <a:avLst/>
          </a:prstGeom>
        </p:spPr>
        <p:txBody>
          <a:bodyPr vert="horz" lIns="91440" tIns="45720" rIns="91440" bIns="45720" rtlCol="0" anchor="t">
            <a:noAutofit/>
          </a:bodyPr>
          <a:lstStyle/>
          <a:p>
            <a:pPr marL="342900" lvl="0" indent="-228600" defTabSz="914400">
              <a:lnSpc>
                <a:spcPct val="90000"/>
              </a:lnSpc>
              <a:spcAft>
                <a:spcPts val="800"/>
              </a:spcAft>
              <a:buSzPts val="1000"/>
              <a:buFont typeface="Arial" panose="020B0604020202020204" pitchFamily="34" charset="0"/>
              <a:buChar char="•"/>
              <a:tabLst>
                <a:tab pos="457200" algn="l"/>
              </a:tabLst>
            </a:pPr>
            <a:endParaRPr lang="en-US" sz="1600" dirty="0">
              <a:effectLst/>
            </a:endParaRPr>
          </a:p>
        </p:txBody>
      </p:sp>
    </p:spTree>
    <p:extLst>
      <p:ext uri="{BB962C8B-B14F-4D97-AF65-F5344CB8AC3E}">
        <p14:creationId xmlns:p14="http://schemas.microsoft.com/office/powerpoint/2010/main" val="115810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7" name="Rectangle 207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B72A8-0060-E3C3-D3E2-9D8213BC6D0C}"/>
              </a:ext>
            </a:extLst>
          </p:cNvPr>
          <p:cNvSpPr>
            <a:spLocks noGrp="1"/>
          </p:cNvSpPr>
          <p:nvPr>
            <p:ph type="title"/>
          </p:nvPr>
        </p:nvSpPr>
        <p:spPr>
          <a:xfrm>
            <a:off x="596646" y="290197"/>
            <a:ext cx="7606349" cy="975416"/>
          </a:xfrm>
        </p:spPr>
        <p:txBody>
          <a:bodyPr anchor="b">
            <a:normAutofit/>
          </a:bodyPr>
          <a:lstStyle/>
          <a:p>
            <a:pPr defTabSz="914400">
              <a:lnSpc>
                <a:spcPct val="90000"/>
              </a:lnSpc>
            </a:pPr>
            <a:r>
              <a:rPr lang="en-US" sz="3900" dirty="0">
                <a:solidFill>
                  <a:schemeClr val="tx2"/>
                </a:solidFill>
              </a:rPr>
              <a:t>Graph Anomaly Detection</a:t>
            </a:r>
            <a:endParaRPr lang="he-IL" sz="3900" dirty="0">
              <a:solidFill>
                <a:schemeClr val="tx2"/>
              </a:solidFill>
            </a:endParaRPr>
          </a:p>
        </p:txBody>
      </p:sp>
      <p:sp>
        <p:nvSpPr>
          <p:cNvPr id="2079" name="Rectangle 2078">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3"/>
            <a:ext cx="8590945" cy="586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8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09"/>
            <a:ext cx="8537521"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screenshot of a video game&#10;&#10;AI-generated content may be incorrect.">
            <a:extLst>
              <a:ext uri="{FF2B5EF4-FFF2-40B4-BE49-F238E27FC236}">
                <a16:creationId xmlns:a16="http://schemas.microsoft.com/office/drawing/2014/main" id="{B4B53D24-8C6A-BA3F-EA7B-3A71E0771B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471" y="2373813"/>
            <a:ext cx="3862708" cy="182512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EA65264-5EB8-1D59-987C-3917C13B4E3E}"/>
              </a:ext>
            </a:extLst>
          </p:cNvPr>
          <p:cNvSpPr>
            <a:spLocks noGrp="1"/>
          </p:cNvSpPr>
          <p:nvPr>
            <p:ph idx="1"/>
          </p:nvPr>
        </p:nvSpPr>
        <p:spPr>
          <a:xfrm>
            <a:off x="4804821" y="1949631"/>
            <a:ext cx="3398174" cy="2729588"/>
          </a:xfrm>
        </p:spPr>
        <p:txBody>
          <a:bodyPr anchor="ctr">
            <a:noAutofit/>
          </a:bodyPr>
          <a:lstStyle/>
          <a:p>
            <a:pPr>
              <a:lnSpc>
                <a:spcPct val="90000"/>
              </a:lnSpc>
            </a:pPr>
            <a:r>
              <a:rPr lang="en-US" sz="1600" dirty="0"/>
              <a:t>The process of identifying </a:t>
            </a:r>
            <a:r>
              <a:rPr lang="en-US" sz="1600" b="1" dirty="0"/>
              <a:t>unusual nodes, edges, or substructures</a:t>
            </a:r>
            <a:r>
              <a:rPr lang="en-US" sz="1600" dirty="0"/>
              <a:t> in a graph.</a:t>
            </a:r>
          </a:p>
          <a:p>
            <a:pPr marL="0" indent="0">
              <a:lnSpc>
                <a:spcPct val="90000"/>
              </a:lnSpc>
              <a:buNone/>
            </a:pPr>
            <a:endParaRPr lang="en-US" sz="1600" dirty="0"/>
          </a:p>
          <a:p>
            <a:pPr>
              <a:lnSpc>
                <a:spcPct val="90000"/>
              </a:lnSpc>
            </a:pPr>
            <a:r>
              <a:rPr lang="en-US" sz="1600" dirty="0"/>
              <a:t>Unlike standard anomaly detection, it considers both </a:t>
            </a:r>
            <a:r>
              <a:rPr lang="en-US" sz="1600" b="1" dirty="0"/>
              <a:t>node attributes and structural relationships</a:t>
            </a:r>
            <a:r>
              <a:rPr lang="en-US" sz="1600" dirty="0"/>
              <a:t>.</a:t>
            </a:r>
          </a:p>
          <a:p>
            <a:pPr marL="0" indent="0">
              <a:lnSpc>
                <a:spcPct val="90000"/>
              </a:lnSpc>
              <a:buNone/>
            </a:pPr>
            <a:endParaRPr lang="en-US" sz="1600" dirty="0"/>
          </a:p>
          <a:p>
            <a:pPr>
              <a:lnSpc>
                <a:spcPct val="90000"/>
              </a:lnSpc>
            </a:pPr>
            <a:r>
              <a:rPr lang="en-US" sz="1600" dirty="0"/>
              <a:t>Used in networks, transaction graphs, cybersecurity, and various real-world graph-structured data.</a:t>
            </a:r>
            <a:endParaRPr lang="he-IL" sz="1600" dirty="0"/>
          </a:p>
        </p:txBody>
      </p:sp>
      <p:sp>
        <p:nvSpPr>
          <p:cNvPr id="2083" name="Rectangle 2082">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668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CC2E22-A413-6863-C47A-4CCA45255B13}"/>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2A176-E22F-72AB-0BCB-802F2C5E6C6B}"/>
              </a:ext>
            </a:extLst>
          </p:cNvPr>
          <p:cNvSpPr>
            <a:spLocks noGrp="1"/>
          </p:cNvSpPr>
          <p:nvPr>
            <p:ph type="title"/>
          </p:nvPr>
        </p:nvSpPr>
        <p:spPr>
          <a:xfrm>
            <a:off x="479161" y="479394"/>
            <a:ext cx="2678858" cy="2680137"/>
          </a:xfrm>
        </p:spPr>
        <p:txBody>
          <a:bodyPr vert="horz" lIns="91440" tIns="45720" rIns="91440" bIns="45720" rtlCol="0" anchor="b">
            <a:normAutofit/>
          </a:bodyPr>
          <a:lstStyle/>
          <a:p>
            <a:pPr algn="l" defTabSz="914400">
              <a:lnSpc>
                <a:spcPct val="90000"/>
              </a:lnSpc>
            </a:pPr>
            <a:r>
              <a:rPr lang="en-US" sz="4000" dirty="0">
                <a:solidFill>
                  <a:schemeClr val="tx2"/>
                </a:solidFill>
              </a:rPr>
              <a:t>Testing</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טבלה 3">
            <a:extLst>
              <a:ext uri="{FF2B5EF4-FFF2-40B4-BE49-F238E27FC236}">
                <a16:creationId xmlns:a16="http://schemas.microsoft.com/office/drawing/2014/main" id="{8811B9E6-883C-3AB5-C719-9FE65FB326B5}"/>
              </a:ext>
            </a:extLst>
          </p:cNvPr>
          <p:cNvGraphicFramePr>
            <a:graphicFrameLocks noGrp="1"/>
          </p:cNvGraphicFramePr>
          <p:nvPr>
            <p:extLst>
              <p:ext uri="{D42A27DB-BD31-4B8C-83A1-F6EECF244321}">
                <p14:modId xmlns:p14="http://schemas.microsoft.com/office/powerpoint/2010/main" val="2603118034"/>
              </p:ext>
            </p:extLst>
          </p:nvPr>
        </p:nvGraphicFramePr>
        <p:xfrm>
          <a:off x="3490722" y="521561"/>
          <a:ext cx="5410963" cy="4079806"/>
        </p:xfrm>
        <a:graphic>
          <a:graphicData uri="http://schemas.openxmlformats.org/drawingml/2006/table">
            <a:tbl>
              <a:tblPr firstRow="1" firstCol="1" bandRow="1">
                <a:solidFill>
                  <a:srgbClr val="F7F7F7"/>
                </a:solidFill>
                <a:tableStyleId>{5C22544A-7EE6-4342-B048-85BDC9FD1C3A}</a:tableStyleId>
              </a:tblPr>
              <a:tblGrid>
                <a:gridCol w="1766221">
                  <a:extLst>
                    <a:ext uri="{9D8B030D-6E8A-4147-A177-3AD203B41FA5}">
                      <a16:colId xmlns:a16="http://schemas.microsoft.com/office/drawing/2014/main" val="1457194974"/>
                    </a:ext>
                  </a:extLst>
                </a:gridCol>
                <a:gridCol w="3644742">
                  <a:extLst>
                    <a:ext uri="{9D8B030D-6E8A-4147-A177-3AD203B41FA5}">
                      <a16:colId xmlns:a16="http://schemas.microsoft.com/office/drawing/2014/main" val="2449097138"/>
                    </a:ext>
                  </a:extLst>
                </a:gridCol>
              </a:tblGrid>
              <a:tr h="508869">
                <a:tc>
                  <a:txBody>
                    <a:bodyPr/>
                    <a:lstStyle/>
                    <a:p>
                      <a:pPr algn="l" rtl="0">
                        <a:lnSpc>
                          <a:spcPct val="107000"/>
                        </a:lnSpc>
                        <a:spcAft>
                          <a:spcPts val="800"/>
                        </a:spcAft>
                      </a:pPr>
                      <a:r>
                        <a:rPr lang="en-US" sz="1200" b="1" kern="100" cap="all" spc="60">
                          <a:solidFill>
                            <a:schemeClr val="tx1"/>
                          </a:solidFill>
                          <a:effectLst/>
                        </a:rPr>
                        <a:t>Factor</a:t>
                      </a:r>
                      <a:endParaRPr lang="en-US" sz="1200" b="1" kern="100" cap="all" spc="6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140091" marR="140091" marT="140091" marB="140091" anchor="ctr">
                    <a:lnL w="12700" cmpd="sng">
                      <a:noFill/>
                      <a:prstDash val="solid"/>
                    </a:lnL>
                    <a:lnR w="12700" cmpd="sng">
                      <a:noFill/>
                      <a:prstDash val="solid"/>
                    </a:lnR>
                    <a:lnT w="12700" cmpd="sng">
                      <a:noFill/>
                    </a:lnT>
                    <a:lnB w="12700" cmpd="sng">
                      <a:noFill/>
                      <a:prstDash val="solid"/>
                    </a:lnB>
                    <a:noFill/>
                  </a:tcPr>
                </a:tc>
                <a:tc>
                  <a:txBody>
                    <a:bodyPr/>
                    <a:lstStyle/>
                    <a:p>
                      <a:pPr indent="151765" algn="l" rtl="0">
                        <a:lnSpc>
                          <a:spcPct val="107000"/>
                        </a:lnSpc>
                        <a:spcAft>
                          <a:spcPts val="800"/>
                        </a:spcAft>
                      </a:pPr>
                      <a:r>
                        <a:rPr lang="en-US" sz="1200" b="1" kern="100" cap="all" spc="60">
                          <a:solidFill>
                            <a:schemeClr val="tx1"/>
                          </a:solidFill>
                          <a:effectLst/>
                        </a:rPr>
                        <a:t>Description</a:t>
                      </a:r>
                      <a:endParaRPr lang="en-US" sz="1200" b="1" kern="100" cap="all" spc="6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140091" marR="140091" marT="140091" marB="140091" anchor="ctr">
                    <a:lnL w="12700" cmpd="sng">
                      <a:noFill/>
                      <a:prstDash val="solid"/>
                    </a:lnL>
                    <a:lnR w="12700" cmpd="sng">
                      <a:noFill/>
                      <a:prstDash val="solid"/>
                    </a:lnR>
                    <a:lnT w="12700" cmpd="sng">
                      <a:noFill/>
                    </a:lnT>
                    <a:lnB w="12700" cmpd="sng">
                      <a:noFill/>
                      <a:prstDash val="solid"/>
                    </a:lnB>
                    <a:noFill/>
                  </a:tcPr>
                </a:tc>
                <a:extLst>
                  <a:ext uri="{0D108BD9-81ED-4DB2-BD59-A6C34878D82A}">
                    <a16:rowId xmlns:a16="http://schemas.microsoft.com/office/drawing/2014/main" val="630578789"/>
                  </a:ext>
                </a:extLst>
              </a:tr>
              <a:tr h="1083614">
                <a:tc>
                  <a:txBody>
                    <a:bodyPr/>
                    <a:lstStyle/>
                    <a:p>
                      <a:pPr algn="l" rtl="0">
                        <a:lnSpc>
                          <a:spcPct val="107000"/>
                        </a:lnSpc>
                        <a:spcAft>
                          <a:spcPts val="800"/>
                        </a:spcAft>
                      </a:pPr>
                      <a:r>
                        <a:rPr lang="en-US" sz="1200" b="1" kern="100" cap="none" spc="0">
                          <a:solidFill>
                            <a:schemeClr val="tx1"/>
                          </a:solidFill>
                          <a:effectLst/>
                        </a:rPr>
                        <a:t>Sample Size</a:t>
                      </a:r>
                    </a:p>
                    <a:p>
                      <a:pPr algn="l" rtl="0">
                        <a:lnSpc>
                          <a:spcPct val="107000"/>
                        </a:lnSpc>
                        <a:spcAft>
                          <a:spcPts val="800"/>
                        </a:spcAft>
                      </a:pPr>
                      <a:r>
                        <a:rPr lang="en-US" sz="1200" b="1" kern="100" cap="none" spc="0">
                          <a:solidFill>
                            <a:schemeClr val="tx1"/>
                          </a:solidFill>
                          <a:effectLst/>
                        </a:rPr>
                        <a:t>(Dataset Size)</a:t>
                      </a:r>
                      <a:endParaRPr lang="en-US" sz="12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l" rtl="0">
                        <a:lnSpc>
                          <a:spcPct val="115000"/>
                        </a:lnSpc>
                        <a:spcAft>
                          <a:spcPts val="800"/>
                        </a:spcAft>
                      </a:pPr>
                      <a:r>
                        <a:rPr lang="en-US" sz="1600" kern="100" cap="none" spc="0">
                          <a:solidFill>
                            <a:schemeClr val="tx1"/>
                          </a:solidFill>
                          <a:effectLst/>
                        </a:rPr>
                        <a:t>Training set size: ~2200-2500 nodes</a:t>
                      </a:r>
                    </a:p>
                    <a:p>
                      <a:pPr algn="l" rtl="0">
                        <a:lnSpc>
                          <a:spcPct val="115000"/>
                        </a:lnSpc>
                        <a:spcAft>
                          <a:spcPts val="800"/>
                        </a:spcAft>
                      </a:pPr>
                      <a:r>
                        <a:rPr lang="en-US" sz="1600" kern="100" cap="none" spc="0">
                          <a:solidFill>
                            <a:schemeClr val="tx1"/>
                          </a:solidFill>
                          <a:effectLst/>
                        </a:rPr>
                        <a:t>(varies with anomaly count) </a:t>
                      </a:r>
                      <a:br>
                        <a:rPr lang="en-US" sz="1600" kern="100" cap="none" spc="0">
                          <a:solidFill>
                            <a:schemeClr val="tx1"/>
                          </a:solidFill>
                          <a:effectLst/>
                        </a:rPr>
                      </a:br>
                      <a:r>
                        <a:rPr lang="en-US" sz="1600" kern="100" cap="none" spc="0">
                          <a:solidFill>
                            <a:schemeClr val="tx1"/>
                          </a:solidFill>
                          <a:effectLst/>
                        </a:rPr>
                        <a:t>Test set size: ~500-600 nodes</a:t>
                      </a:r>
                      <a:endParaRPr lang="en-US" sz="16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964872068"/>
                  </a:ext>
                </a:extLst>
              </a:tr>
              <a:tr h="693433">
                <a:tc>
                  <a:txBody>
                    <a:bodyPr/>
                    <a:lstStyle/>
                    <a:p>
                      <a:pPr algn="l" rtl="0">
                        <a:lnSpc>
                          <a:spcPct val="107000"/>
                        </a:lnSpc>
                        <a:spcAft>
                          <a:spcPts val="800"/>
                        </a:spcAft>
                      </a:pPr>
                      <a:r>
                        <a:rPr lang="en-US" sz="1200" b="1" kern="100" cap="none" spc="0">
                          <a:solidFill>
                            <a:schemeClr val="tx1"/>
                          </a:solidFill>
                          <a:effectLst/>
                        </a:rPr>
                        <a:t>Gaussian Noise Applied?</a:t>
                      </a:r>
                      <a:endParaRPr lang="en-US" sz="12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rtl="0">
                        <a:lnSpc>
                          <a:spcPct val="115000"/>
                        </a:lnSpc>
                        <a:spcAft>
                          <a:spcPts val="800"/>
                        </a:spcAft>
                      </a:pPr>
                      <a:r>
                        <a:rPr lang="en-US" sz="1600" kern="100" cap="none" spc="0">
                          <a:solidFill>
                            <a:schemeClr val="tx1"/>
                          </a:solidFill>
                          <a:effectLst/>
                        </a:rPr>
                        <a:t> Yes, synthetic anomalies are generated with Gaussian noise</a:t>
                      </a:r>
                      <a:endParaRPr lang="en-US" sz="16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327847204"/>
                  </a:ext>
                </a:extLst>
              </a:tr>
              <a:tr h="693433">
                <a:tc>
                  <a:txBody>
                    <a:bodyPr/>
                    <a:lstStyle/>
                    <a:p>
                      <a:pPr algn="l" rtl="0">
                        <a:lnSpc>
                          <a:spcPct val="107000"/>
                        </a:lnSpc>
                        <a:spcAft>
                          <a:spcPts val="800"/>
                        </a:spcAft>
                      </a:pPr>
                      <a:r>
                        <a:rPr lang="en-US" sz="1200" b="1" kern="100" cap="none" spc="0">
                          <a:solidFill>
                            <a:schemeClr val="tx1"/>
                          </a:solidFill>
                          <a:effectLst/>
                        </a:rPr>
                        <a:t>Noise Scale</a:t>
                      </a:r>
                      <a:endParaRPr lang="en-US" sz="12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l" rtl="0">
                        <a:lnSpc>
                          <a:spcPct val="115000"/>
                        </a:lnSpc>
                        <a:spcAft>
                          <a:spcPts val="800"/>
                        </a:spcAft>
                      </a:pPr>
                      <a:r>
                        <a:rPr lang="en-US" sz="1600" kern="100" cap="none" spc="0">
                          <a:solidFill>
                            <a:schemeClr val="tx1"/>
                          </a:solidFill>
                          <a:effectLst/>
                        </a:rPr>
                        <a:t>0.8 (used when generating synthetic anomalies)</a:t>
                      </a:r>
                      <a:endParaRPr lang="en-US" sz="16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598237453"/>
                  </a:ext>
                </a:extLst>
              </a:tr>
              <a:tr h="693433">
                <a:tc>
                  <a:txBody>
                    <a:bodyPr/>
                    <a:lstStyle/>
                    <a:p>
                      <a:pPr algn="l" rtl="0">
                        <a:lnSpc>
                          <a:spcPct val="107000"/>
                        </a:lnSpc>
                        <a:spcAft>
                          <a:spcPts val="800"/>
                        </a:spcAft>
                      </a:pPr>
                      <a:r>
                        <a:rPr lang="en-US" sz="1200" b="1" kern="100" cap="none" spc="0">
                          <a:solidFill>
                            <a:schemeClr val="tx1"/>
                          </a:solidFill>
                          <a:effectLst/>
                        </a:rPr>
                        <a:t>Models Compared</a:t>
                      </a:r>
                      <a:endParaRPr lang="en-US" sz="12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rtl="0">
                        <a:lnSpc>
                          <a:spcPct val="115000"/>
                        </a:lnSpc>
                        <a:spcAft>
                          <a:spcPts val="800"/>
                        </a:spcAft>
                      </a:pPr>
                      <a:r>
                        <a:rPr lang="en-US" sz="1600" kern="100" cap="none" spc="0">
                          <a:solidFill>
                            <a:schemeClr val="tx1"/>
                          </a:solidFill>
                          <a:effectLst/>
                        </a:rPr>
                        <a:t>Isolation Forest, Logistic Regression, KNN (with PCA), Graph Autoencoder</a:t>
                      </a:r>
                      <a:endParaRPr lang="en-US" sz="16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821011861"/>
                  </a:ext>
                </a:extLst>
              </a:tr>
              <a:tr h="407024">
                <a:tc>
                  <a:txBody>
                    <a:bodyPr/>
                    <a:lstStyle/>
                    <a:p>
                      <a:pPr algn="l" rtl="0">
                        <a:lnSpc>
                          <a:spcPct val="107000"/>
                        </a:lnSpc>
                        <a:spcAft>
                          <a:spcPts val="800"/>
                        </a:spcAft>
                      </a:pPr>
                      <a:r>
                        <a:rPr lang="en-US" sz="1200" b="1" kern="100" cap="none" spc="0">
                          <a:solidFill>
                            <a:schemeClr val="tx1"/>
                          </a:solidFill>
                          <a:effectLst/>
                        </a:rPr>
                        <a:t>Train-Test Split</a:t>
                      </a:r>
                      <a:endParaRPr lang="en-US" sz="12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pPr algn="l" rtl="0">
                        <a:lnSpc>
                          <a:spcPct val="115000"/>
                        </a:lnSpc>
                        <a:spcAft>
                          <a:spcPts val="800"/>
                        </a:spcAft>
                      </a:pPr>
                      <a:r>
                        <a:rPr lang="en-US" sz="1600" kern="100" cap="none" spc="0">
                          <a:solidFill>
                            <a:schemeClr val="tx1"/>
                          </a:solidFill>
                          <a:effectLst/>
                        </a:rPr>
                        <a:t>80% Train, 20% Test</a:t>
                      </a:r>
                      <a:endParaRPr lang="en-US" sz="16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1711" marR="29793" marT="6207" marB="93394"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1039698779"/>
                  </a:ext>
                </a:extLst>
              </a:tr>
            </a:tbl>
          </a:graphicData>
        </a:graphic>
      </p:graphicFrame>
    </p:spTree>
    <p:extLst>
      <p:ext uri="{BB962C8B-B14F-4D97-AF65-F5344CB8AC3E}">
        <p14:creationId xmlns:p14="http://schemas.microsoft.com/office/powerpoint/2010/main" val="10244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027E49-0909-7ED5-A5F6-CA3B4BABD5EE}"/>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664868"/>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 name="טבלה 2">
            <a:extLst>
              <a:ext uri="{FF2B5EF4-FFF2-40B4-BE49-F238E27FC236}">
                <a16:creationId xmlns:a16="http://schemas.microsoft.com/office/drawing/2014/main" id="{02BDA10E-7C50-E2CF-5520-2727BA682036}"/>
              </a:ext>
            </a:extLst>
          </p:cNvPr>
          <p:cNvGraphicFramePr>
            <a:graphicFrameLocks noGrp="1"/>
          </p:cNvGraphicFramePr>
          <p:nvPr>
            <p:extLst>
              <p:ext uri="{D42A27DB-BD31-4B8C-83A1-F6EECF244321}">
                <p14:modId xmlns:p14="http://schemas.microsoft.com/office/powerpoint/2010/main" val="4165888470"/>
              </p:ext>
            </p:extLst>
          </p:nvPr>
        </p:nvGraphicFramePr>
        <p:xfrm>
          <a:off x="171450" y="552373"/>
          <a:ext cx="8743952" cy="3560122"/>
        </p:xfrm>
        <a:graphic>
          <a:graphicData uri="http://schemas.openxmlformats.org/drawingml/2006/table">
            <a:tbl>
              <a:tblPr firstRow="1" firstCol="1" bandRow="1">
                <a:noFill/>
                <a:tableStyleId>{5C22544A-7EE6-4342-B048-85BDC9FD1C3A}</a:tableStyleId>
              </a:tblPr>
              <a:tblGrid>
                <a:gridCol w="1681524">
                  <a:extLst>
                    <a:ext uri="{9D8B030D-6E8A-4147-A177-3AD203B41FA5}">
                      <a16:colId xmlns:a16="http://schemas.microsoft.com/office/drawing/2014/main" val="2643545480"/>
                    </a:ext>
                  </a:extLst>
                </a:gridCol>
                <a:gridCol w="1843525">
                  <a:extLst>
                    <a:ext uri="{9D8B030D-6E8A-4147-A177-3AD203B41FA5}">
                      <a16:colId xmlns:a16="http://schemas.microsoft.com/office/drawing/2014/main" val="961704678"/>
                    </a:ext>
                  </a:extLst>
                </a:gridCol>
                <a:gridCol w="1444516">
                  <a:extLst>
                    <a:ext uri="{9D8B030D-6E8A-4147-A177-3AD203B41FA5}">
                      <a16:colId xmlns:a16="http://schemas.microsoft.com/office/drawing/2014/main" val="3996900116"/>
                    </a:ext>
                  </a:extLst>
                </a:gridCol>
                <a:gridCol w="1888050">
                  <a:extLst>
                    <a:ext uri="{9D8B030D-6E8A-4147-A177-3AD203B41FA5}">
                      <a16:colId xmlns:a16="http://schemas.microsoft.com/office/drawing/2014/main" val="2209473956"/>
                    </a:ext>
                  </a:extLst>
                </a:gridCol>
                <a:gridCol w="1886337">
                  <a:extLst>
                    <a:ext uri="{9D8B030D-6E8A-4147-A177-3AD203B41FA5}">
                      <a16:colId xmlns:a16="http://schemas.microsoft.com/office/drawing/2014/main" val="2542330116"/>
                    </a:ext>
                  </a:extLst>
                </a:gridCol>
              </a:tblGrid>
              <a:tr h="758084">
                <a:tc>
                  <a:txBody>
                    <a:bodyPr/>
                    <a:lstStyle/>
                    <a:p>
                      <a:pPr indent="151765" algn="l" rtl="0">
                        <a:lnSpc>
                          <a:spcPct val="107000"/>
                        </a:lnSpc>
                        <a:spcAft>
                          <a:spcPts val="800"/>
                        </a:spcAft>
                      </a:pPr>
                      <a:r>
                        <a:rPr lang="en-US" sz="1700" b="1" kern="100" cap="none" spc="0">
                          <a:solidFill>
                            <a:schemeClr val="tx1"/>
                          </a:solidFill>
                          <a:effectLst/>
                        </a:rPr>
                        <a:t>Model</a:t>
                      </a:r>
                      <a:endParaRPr lang="en-US" sz="1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b">
                    <a:lnL w="12700" cmpd="sng">
                      <a:noFill/>
                    </a:lnL>
                    <a:lnR w="12700" cmpd="sng">
                      <a:noFill/>
                    </a:lnR>
                    <a:lnT w="9525" cap="flat" cmpd="sng" algn="ctr">
                      <a:noFill/>
                      <a:prstDash val="solid"/>
                    </a:lnT>
                    <a:lnB w="38100" cmpd="sng">
                      <a:noFill/>
                    </a:lnB>
                    <a:noFill/>
                  </a:tcPr>
                </a:tc>
                <a:tc>
                  <a:txBody>
                    <a:bodyPr/>
                    <a:lstStyle/>
                    <a:p>
                      <a:pPr algn="ctr" rtl="0">
                        <a:lnSpc>
                          <a:spcPct val="107000"/>
                        </a:lnSpc>
                        <a:spcAft>
                          <a:spcPts val="800"/>
                        </a:spcAft>
                      </a:pPr>
                      <a:r>
                        <a:rPr lang="en-US" sz="1700" b="1" kern="100" cap="none" spc="0">
                          <a:solidFill>
                            <a:schemeClr val="tx1"/>
                          </a:solidFill>
                          <a:effectLst/>
                        </a:rPr>
                        <a:t>Trained On?</a:t>
                      </a:r>
                      <a:endParaRPr lang="en-US" sz="1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b">
                    <a:lnL w="12700" cmpd="sng">
                      <a:noFill/>
                    </a:lnL>
                    <a:lnR w="12700" cmpd="sng">
                      <a:noFill/>
                    </a:lnR>
                    <a:lnT w="9525" cap="flat" cmpd="sng" algn="ctr">
                      <a:noFill/>
                      <a:prstDash val="solid"/>
                    </a:lnT>
                    <a:lnB w="38100" cmpd="sng">
                      <a:noFill/>
                    </a:lnB>
                    <a:noFill/>
                  </a:tcPr>
                </a:tc>
                <a:tc>
                  <a:txBody>
                    <a:bodyPr/>
                    <a:lstStyle/>
                    <a:p>
                      <a:pPr algn="ctr" rtl="0">
                        <a:lnSpc>
                          <a:spcPct val="107000"/>
                        </a:lnSpc>
                        <a:spcAft>
                          <a:spcPts val="800"/>
                        </a:spcAft>
                      </a:pPr>
                      <a:r>
                        <a:rPr lang="en-US" sz="1700" b="1" kern="100" cap="none" spc="0">
                          <a:solidFill>
                            <a:schemeClr val="tx1"/>
                          </a:solidFill>
                          <a:effectLst/>
                        </a:rPr>
                        <a:t>Uses Graph Structure?</a:t>
                      </a:r>
                      <a:endParaRPr lang="en-US" sz="1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b">
                    <a:lnL w="12700" cmpd="sng">
                      <a:noFill/>
                    </a:lnL>
                    <a:lnR w="12700" cmpd="sng">
                      <a:noFill/>
                    </a:lnR>
                    <a:lnT w="9525" cap="flat" cmpd="sng" algn="ctr">
                      <a:noFill/>
                      <a:prstDash val="solid"/>
                    </a:lnT>
                    <a:lnB w="38100" cmpd="sng">
                      <a:noFill/>
                    </a:lnB>
                    <a:noFill/>
                  </a:tcPr>
                </a:tc>
                <a:tc>
                  <a:txBody>
                    <a:bodyPr/>
                    <a:lstStyle/>
                    <a:p>
                      <a:pPr algn="ctr" rtl="0">
                        <a:lnSpc>
                          <a:spcPct val="107000"/>
                        </a:lnSpc>
                        <a:spcAft>
                          <a:spcPts val="800"/>
                        </a:spcAft>
                      </a:pPr>
                      <a:r>
                        <a:rPr lang="en-US" sz="1700" b="1" kern="100" cap="none" spc="0">
                          <a:solidFill>
                            <a:schemeClr val="tx1"/>
                          </a:solidFill>
                          <a:effectLst/>
                        </a:rPr>
                        <a:t>Handles High Dimensions?</a:t>
                      </a:r>
                      <a:endParaRPr lang="en-US" sz="1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b">
                    <a:lnL w="12700" cmpd="sng">
                      <a:noFill/>
                    </a:lnL>
                    <a:lnR w="12700" cmpd="sng">
                      <a:noFill/>
                    </a:lnR>
                    <a:lnT w="9525" cap="flat" cmpd="sng" algn="ctr">
                      <a:noFill/>
                      <a:prstDash val="solid"/>
                    </a:lnT>
                    <a:lnB w="38100" cmpd="sng">
                      <a:noFill/>
                    </a:lnB>
                    <a:noFill/>
                  </a:tcPr>
                </a:tc>
                <a:tc>
                  <a:txBody>
                    <a:bodyPr/>
                    <a:lstStyle/>
                    <a:p>
                      <a:pPr algn="ctr" rtl="0">
                        <a:lnSpc>
                          <a:spcPct val="107000"/>
                        </a:lnSpc>
                        <a:spcAft>
                          <a:spcPts val="800"/>
                        </a:spcAft>
                      </a:pPr>
                      <a:r>
                        <a:rPr lang="en-US" sz="1700" b="1" kern="100" cap="none" spc="0">
                          <a:solidFill>
                            <a:schemeClr val="tx1"/>
                          </a:solidFill>
                          <a:effectLst/>
                        </a:rPr>
                        <a:t>Performance</a:t>
                      </a:r>
                      <a:endParaRPr lang="en-US" sz="1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366619524"/>
                  </a:ext>
                </a:extLst>
              </a:tr>
              <a:tr h="620331">
                <a:tc>
                  <a:txBody>
                    <a:bodyPr/>
                    <a:lstStyle/>
                    <a:p>
                      <a:pPr indent="151765" algn="l" rtl="0">
                        <a:lnSpc>
                          <a:spcPct val="107000"/>
                        </a:lnSpc>
                        <a:spcAft>
                          <a:spcPts val="800"/>
                        </a:spcAft>
                      </a:pPr>
                      <a:r>
                        <a:rPr lang="en-US" sz="1300" b="1" kern="100" cap="none" spc="0">
                          <a:solidFill>
                            <a:schemeClr val="tx1"/>
                          </a:solidFill>
                          <a:effectLst/>
                        </a:rPr>
                        <a:t>Isolation Forest</a:t>
                      </a:r>
                      <a:endParaRPr lang="en-US" sz="13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PCA-reduced embeddings (10D)</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38100" cmpd="sng">
                      <a:noFill/>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No</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38100" cmpd="sng">
                      <a:noFill/>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Struggles with 10D features</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38100" cmpd="sng">
                      <a:noFill/>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Fails completely (AUROC ~0.02)</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3804410423"/>
                  </a:ext>
                </a:extLst>
              </a:tr>
              <a:tr h="620331">
                <a:tc>
                  <a:txBody>
                    <a:bodyPr/>
                    <a:lstStyle/>
                    <a:p>
                      <a:pPr indent="151765" algn="l" rtl="0">
                        <a:lnSpc>
                          <a:spcPct val="107000"/>
                        </a:lnSpc>
                        <a:spcAft>
                          <a:spcPts val="800"/>
                        </a:spcAft>
                      </a:pPr>
                      <a:r>
                        <a:rPr lang="en-US" sz="1300" b="1" kern="100" cap="none" spc="0">
                          <a:solidFill>
                            <a:schemeClr val="tx1"/>
                          </a:solidFill>
                          <a:effectLst/>
                        </a:rPr>
                        <a:t>Logistic Regression</a:t>
                      </a:r>
                      <a:endParaRPr lang="en-US" sz="13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Full embeddings (64D)</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dirty="0">
                          <a:solidFill>
                            <a:schemeClr val="tx1"/>
                          </a:solidFill>
                          <a:effectLst/>
                        </a:rPr>
                        <a:t>No</a:t>
                      </a:r>
                      <a:endParaRPr lang="en-US" sz="1300" kern="100" cap="none" spc="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Not good for complex patterns</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Weak performance (~0.53 AUROC)</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90677306"/>
                  </a:ext>
                </a:extLst>
              </a:tr>
              <a:tr h="620331">
                <a:tc>
                  <a:txBody>
                    <a:bodyPr/>
                    <a:lstStyle/>
                    <a:p>
                      <a:pPr indent="151765" algn="l" rtl="0">
                        <a:lnSpc>
                          <a:spcPct val="107000"/>
                        </a:lnSpc>
                        <a:spcAft>
                          <a:spcPts val="800"/>
                        </a:spcAft>
                      </a:pPr>
                      <a:r>
                        <a:rPr lang="en-US" sz="1300" b="1" kern="100" cap="none" spc="0">
                          <a:solidFill>
                            <a:schemeClr val="tx1"/>
                          </a:solidFill>
                          <a:effectLst/>
                        </a:rPr>
                        <a:t>KNN (with PCA)</a:t>
                      </a:r>
                      <a:endParaRPr lang="en-US" sz="13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PCA-reduced embeddings (10D)</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No</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Learning distances well</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l" rtl="0">
                        <a:lnSpc>
                          <a:spcPct val="107000"/>
                        </a:lnSpc>
                        <a:spcAft>
                          <a:spcPts val="800"/>
                        </a:spcAft>
                      </a:pPr>
                      <a:r>
                        <a:rPr lang="en-US" sz="1300" kern="100" cap="none" spc="0">
                          <a:solidFill>
                            <a:schemeClr val="tx1"/>
                          </a:solidFill>
                          <a:effectLst/>
                        </a:rPr>
                        <a:t>Performs well (AUROC ~0.96)</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868041604"/>
                  </a:ext>
                </a:extLst>
              </a:tr>
              <a:tr h="941045">
                <a:tc>
                  <a:txBody>
                    <a:bodyPr/>
                    <a:lstStyle/>
                    <a:p>
                      <a:pPr indent="70485" algn="l" rtl="0">
                        <a:lnSpc>
                          <a:spcPct val="107000"/>
                        </a:lnSpc>
                        <a:spcAft>
                          <a:spcPts val="800"/>
                        </a:spcAft>
                      </a:pPr>
                      <a:r>
                        <a:rPr lang="en-US" sz="1300" b="1" kern="100" cap="none" spc="0">
                          <a:solidFill>
                            <a:schemeClr val="tx1"/>
                          </a:solidFill>
                          <a:effectLst/>
                        </a:rPr>
                        <a:t>Graph Autoencoder</a:t>
                      </a:r>
                    </a:p>
                    <a:p>
                      <a:pPr indent="70485" algn="l" rtl="0">
                        <a:lnSpc>
                          <a:spcPct val="107000"/>
                        </a:lnSpc>
                        <a:spcAft>
                          <a:spcPts val="800"/>
                        </a:spcAft>
                      </a:pPr>
                      <a:r>
                        <a:rPr lang="en-US" sz="1300" b="1" kern="100" cap="none" spc="0">
                          <a:solidFill>
                            <a:schemeClr val="tx1"/>
                          </a:solidFill>
                          <a:effectLst/>
                        </a:rPr>
                        <a:t> (GAE) with DDPM</a:t>
                      </a:r>
                      <a:endParaRPr lang="en-US" sz="13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Learned graph embeddings (64D)</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Yes</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a:solidFill>
                            <a:schemeClr val="tx1"/>
                          </a:solidFill>
                          <a:effectLst/>
                        </a:rPr>
                        <a:t>Learns relationships</a:t>
                      </a:r>
                      <a:endParaRPr lang="en-US" sz="13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a:lnSpc>
                          <a:spcPct val="107000"/>
                        </a:lnSpc>
                        <a:spcAft>
                          <a:spcPts val="800"/>
                        </a:spcAft>
                      </a:pPr>
                      <a:r>
                        <a:rPr lang="en-US" sz="1300" kern="100" cap="none" spc="0" dirty="0">
                          <a:solidFill>
                            <a:schemeClr val="tx1"/>
                          </a:solidFill>
                          <a:effectLst/>
                        </a:rPr>
                        <a:t>Best model</a:t>
                      </a:r>
                    </a:p>
                    <a:p>
                      <a:pPr algn="l" rtl="0">
                        <a:lnSpc>
                          <a:spcPct val="107000"/>
                        </a:lnSpc>
                        <a:spcAft>
                          <a:spcPts val="800"/>
                        </a:spcAft>
                      </a:pPr>
                      <a:r>
                        <a:rPr lang="en-US" sz="1300" kern="100" cap="none" spc="0" dirty="0">
                          <a:solidFill>
                            <a:schemeClr val="tx1"/>
                          </a:solidFill>
                          <a:effectLst/>
                        </a:rPr>
                        <a:t> (AUROC ~0.98)</a:t>
                      </a:r>
                      <a:endParaRPr lang="en-US" sz="1300" kern="100" cap="none" spc="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9047" marR="10275" marT="19728" marB="147959"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149488107"/>
                  </a:ext>
                </a:extLst>
              </a:tr>
            </a:tbl>
          </a:graphicData>
        </a:graphic>
      </p:graphicFrame>
    </p:spTree>
    <p:extLst>
      <p:ext uri="{BB962C8B-B14F-4D97-AF65-F5344CB8AC3E}">
        <p14:creationId xmlns:p14="http://schemas.microsoft.com/office/powerpoint/2010/main" val="3608396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1" descr="תמונה שמכילה טקסט, צילום מסך, צבעוני, תרשים&#10;&#10;תוכן שנוצר על-ידי בינה מלאכותית עשוי להיות שגוי.">
            <a:extLst>
              <a:ext uri="{FF2B5EF4-FFF2-40B4-BE49-F238E27FC236}">
                <a16:creationId xmlns:a16="http://schemas.microsoft.com/office/drawing/2014/main" id="{CCD48DCE-D47A-87AA-FAC7-3358F552D4DB}"/>
              </a:ext>
            </a:extLst>
          </p:cNvPr>
          <p:cNvPicPr>
            <a:picLocks noChangeAspect="1"/>
          </p:cNvPicPr>
          <p:nvPr/>
        </p:nvPicPr>
        <p:blipFill>
          <a:blip r:embed="rId3"/>
          <a:stretch>
            <a:fillRect/>
          </a:stretch>
        </p:blipFill>
        <p:spPr>
          <a:xfrm>
            <a:off x="458538" y="857251"/>
            <a:ext cx="3971037" cy="293823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תמונה 1" descr="תמונה שמכילה טקסט, צילום מסך, צבעוני, תרשים&#10;&#10;תוכן שנוצר על-ידי בינה מלאכותית עשוי להיות שגוי.">
            <a:extLst>
              <a:ext uri="{FF2B5EF4-FFF2-40B4-BE49-F238E27FC236}">
                <a16:creationId xmlns:a16="http://schemas.microsoft.com/office/drawing/2014/main" id="{8CF4CF2A-14A4-B2A0-2E87-C2CBB10DECE9}"/>
              </a:ext>
            </a:extLst>
          </p:cNvPr>
          <p:cNvPicPr>
            <a:picLocks noChangeAspect="1"/>
          </p:cNvPicPr>
          <p:nvPr/>
        </p:nvPicPr>
        <p:blipFill>
          <a:blip r:embed="rId4"/>
          <a:stretch>
            <a:fillRect/>
          </a:stretch>
        </p:blipFill>
        <p:spPr>
          <a:xfrm>
            <a:off x="4690362" y="936171"/>
            <a:ext cx="3971037" cy="2859316"/>
          </a:xfrm>
          <a:prstGeom prst="rect">
            <a:avLst/>
          </a:prstGeom>
        </p:spPr>
      </p:pic>
      <p:pic>
        <p:nvPicPr>
          <p:cNvPr id="6" name="תמונה 1" descr="תמונה שמכילה טקסט, גופן, צילום מסך&#10;&#10;תוכן שנוצר על-ידי בינה מלאכותית עשוי להיות שגוי.">
            <a:extLst>
              <a:ext uri="{FF2B5EF4-FFF2-40B4-BE49-F238E27FC236}">
                <a16:creationId xmlns:a16="http://schemas.microsoft.com/office/drawing/2014/main" id="{2621FC31-EC32-7FAC-A6F0-6C47779BE986}"/>
              </a:ext>
            </a:extLst>
          </p:cNvPr>
          <p:cNvPicPr>
            <a:picLocks noChangeAspect="1"/>
          </p:cNvPicPr>
          <p:nvPr/>
        </p:nvPicPr>
        <p:blipFill>
          <a:blip r:embed="rId5"/>
          <a:stretch>
            <a:fillRect/>
          </a:stretch>
        </p:blipFill>
        <p:spPr>
          <a:xfrm>
            <a:off x="2772313" y="3898084"/>
            <a:ext cx="3590290" cy="618490"/>
          </a:xfrm>
          <a:prstGeom prst="rect">
            <a:avLst/>
          </a:prstGeom>
        </p:spPr>
      </p:pic>
    </p:spTree>
    <p:extLst>
      <p:ext uri="{BB962C8B-B14F-4D97-AF65-F5344CB8AC3E}">
        <p14:creationId xmlns:p14="http://schemas.microsoft.com/office/powerpoint/2010/main" val="1992313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BCD785-0FBE-063E-BB36-DDEAC12320D6}"/>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228601"/>
            <a:ext cx="8323012" cy="117986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3EF40B-54F5-50F4-750E-DB4B1CBACAE3}"/>
              </a:ext>
            </a:extLst>
          </p:cNvPr>
          <p:cNvSpPr>
            <a:spLocks noGrp="1"/>
          </p:cNvSpPr>
          <p:nvPr>
            <p:ph type="title"/>
          </p:nvPr>
        </p:nvSpPr>
        <p:spPr>
          <a:xfrm>
            <a:off x="651510" y="304181"/>
            <a:ext cx="4087638" cy="1028700"/>
          </a:xfrm>
        </p:spPr>
        <p:txBody>
          <a:bodyPr vert="horz" lIns="91440" tIns="45720" rIns="91440" bIns="45720" rtlCol="0" anchor="ctr">
            <a:noAutofit/>
          </a:bodyPr>
          <a:lstStyle/>
          <a:p>
            <a:pPr algn="l" defTabSz="914400">
              <a:lnSpc>
                <a:spcPct val="90000"/>
              </a:lnSpc>
            </a:pPr>
            <a:r>
              <a:rPr lang="en-US" sz="4000" dirty="0">
                <a:solidFill>
                  <a:schemeClr val="tx2"/>
                </a:solidFill>
              </a:rPr>
              <a:t>Results – Multiple Running </a:t>
            </a:r>
          </a:p>
        </p:txBody>
      </p:sp>
      <p:sp>
        <p:nvSpPr>
          <p:cNvPr id="27" name="Rectangle 2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573318"/>
            <a:ext cx="96012" cy="490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90238" y="803877"/>
            <a:ext cx="766094" cy="685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computer program&#10;&#10;AI-generated content may be incorrect.">
            <a:extLst>
              <a:ext uri="{FF2B5EF4-FFF2-40B4-BE49-F238E27FC236}">
                <a16:creationId xmlns:a16="http://schemas.microsoft.com/office/drawing/2014/main" id="{9B22D76F-C716-E1BC-BAB5-DF499284BF01}"/>
              </a:ext>
            </a:extLst>
          </p:cNvPr>
          <p:cNvPicPr>
            <a:picLocks noChangeAspect="1"/>
          </p:cNvPicPr>
          <p:nvPr/>
        </p:nvPicPr>
        <p:blipFill>
          <a:blip r:embed="rId3"/>
          <a:stretch>
            <a:fillRect/>
          </a:stretch>
        </p:blipFill>
        <p:spPr>
          <a:xfrm>
            <a:off x="5111625" y="1610796"/>
            <a:ext cx="3265734" cy="3154680"/>
          </a:xfrm>
          <a:prstGeom prst="rect">
            <a:avLst/>
          </a:prstGeom>
        </p:spPr>
      </p:pic>
      <p:pic>
        <p:nvPicPr>
          <p:cNvPr id="3" name="תמונה 3" descr="A screenshot of a computer program&#10;&#10;AI-generated content may be incorrect.">
            <a:extLst>
              <a:ext uri="{FF2B5EF4-FFF2-40B4-BE49-F238E27FC236}">
                <a16:creationId xmlns:a16="http://schemas.microsoft.com/office/drawing/2014/main" id="{9F363CF5-2779-4C02-CB6B-A3433980B486}"/>
              </a:ext>
            </a:extLst>
          </p:cNvPr>
          <p:cNvPicPr>
            <a:picLocks noChangeAspect="1"/>
          </p:cNvPicPr>
          <p:nvPr/>
        </p:nvPicPr>
        <p:blipFill rotWithShape="1">
          <a:blip r:embed="rId4">
            <a:extLst>
              <a:ext uri="{28A0092B-C50C-407E-A947-70E740481C1C}">
                <a14:useLocalDpi xmlns:a14="http://schemas.microsoft.com/office/drawing/2010/main" val="0"/>
              </a:ext>
            </a:extLst>
          </a:blip>
          <a:srcRect l="8654" t="1797"/>
          <a:stretch/>
        </p:blipFill>
        <p:spPr bwMode="auto">
          <a:xfrm>
            <a:off x="651510" y="1610796"/>
            <a:ext cx="3352799" cy="3154680"/>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945134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7ADBF3-1B95-6309-4E8A-C780C228D91C}"/>
              </a:ext>
            </a:extLst>
          </p:cNvPr>
          <p:cNvSpPr txBox="1"/>
          <p:nvPr/>
        </p:nvSpPr>
        <p:spPr>
          <a:xfrm>
            <a:off x="628650" y="1510218"/>
            <a:ext cx="3461070" cy="3122503"/>
          </a:xfrm>
          <a:prstGeom prst="rect">
            <a:avLst/>
          </a:prstGeom>
        </p:spPr>
        <p:txBody>
          <a:bodyPr vert="horz" lIns="91440" tIns="45720" rIns="91440" bIns="45720" rtlCol="0">
            <a:normAutofit/>
          </a:bodyPr>
          <a:lstStyle/>
          <a:p>
            <a:pPr marL="342900" lvl="0" indent="-228600" defTabSz="914400">
              <a:lnSpc>
                <a:spcPct val="90000"/>
              </a:lnSpc>
              <a:spcAft>
                <a:spcPts val="800"/>
              </a:spcAft>
              <a:buSzPts val="1000"/>
              <a:buFont typeface="Arial" panose="020B0604020202020204" pitchFamily="34" charset="0"/>
              <a:buChar char="•"/>
              <a:tabLst>
                <a:tab pos="457200" algn="l"/>
              </a:tabLst>
            </a:pPr>
            <a:r>
              <a:rPr lang="en-US" sz="1500" dirty="0">
                <a:effectLst/>
              </a:rPr>
              <a:t>High accuracy and F1-score (~0.963) indicate that the model performs well in distinguishing anomalies.</a:t>
            </a:r>
          </a:p>
          <a:p>
            <a:pPr marL="342900" lvl="0" indent="-228600" defTabSz="914400">
              <a:lnSpc>
                <a:spcPct val="90000"/>
              </a:lnSpc>
              <a:spcAft>
                <a:spcPts val="800"/>
              </a:spcAft>
              <a:buSzPts val="1000"/>
              <a:buFont typeface="Arial" panose="020B0604020202020204" pitchFamily="34" charset="0"/>
              <a:buChar char="•"/>
              <a:tabLst>
                <a:tab pos="457200" algn="l"/>
              </a:tabLst>
            </a:pPr>
            <a:r>
              <a:rPr lang="en-US" sz="1500" dirty="0">
                <a:effectLst/>
              </a:rPr>
              <a:t>AUROC and AUPRC are lower than accuracy but still very strong (~0.94-0.98), meaning that the model maintains good performance despite class imbalance.</a:t>
            </a:r>
          </a:p>
          <a:p>
            <a:pPr indent="-228600" defTabSz="914400">
              <a:lnSpc>
                <a:spcPct val="90000"/>
              </a:lnSpc>
              <a:buFont typeface="Arial" panose="020B0604020202020204" pitchFamily="34" charset="0"/>
              <a:buChar char="•"/>
            </a:pPr>
            <a:r>
              <a:rPr lang="en-US" sz="1500" dirty="0">
                <a:effectLst/>
              </a:rPr>
              <a:t>The results confirm that introducing synthetic anomalies and Gaussian noise significantly improves anomaly detection accuracy</a:t>
            </a:r>
            <a:endParaRPr lang="en-US" sz="1500" dirty="0"/>
          </a:p>
        </p:txBody>
      </p:sp>
      <p:sp>
        <p:nvSpPr>
          <p:cNvPr id="14" name="Freeform: Shape 13">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6003" y="1511376"/>
            <a:ext cx="3962900" cy="3157831"/>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5" name="Picture 4">
            <a:extLst>
              <a:ext uri="{FF2B5EF4-FFF2-40B4-BE49-F238E27FC236}">
                <a16:creationId xmlns:a16="http://schemas.microsoft.com/office/drawing/2014/main" id="{8BCC7E8A-C4D0-A4B5-6599-4276A30C5437}"/>
              </a:ext>
            </a:extLst>
          </p:cNvPr>
          <p:cNvPicPr>
            <a:picLocks noChangeAspect="1"/>
          </p:cNvPicPr>
          <p:nvPr/>
        </p:nvPicPr>
        <p:blipFill>
          <a:blip r:embed="rId2"/>
          <a:stretch>
            <a:fillRect/>
          </a:stretch>
        </p:blipFill>
        <p:spPr>
          <a:xfrm>
            <a:off x="5515897" y="2459240"/>
            <a:ext cx="2295703" cy="1205618"/>
          </a:xfrm>
          <a:prstGeom prst="rect">
            <a:avLst/>
          </a:prstGeom>
        </p:spPr>
      </p:pic>
      <p:sp>
        <p:nvSpPr>
          <p:cNvPr id="2" name="Title 1">
            <a:extLst>
              <a:ext uri="{FF2B5EF4-FFF2-40B4-BE49-F238E27FC236}">
                <a16:creationId xmlns:a16="http://schemas.microsoft.com/office/drawing/2014/main" id="{E0056C8D-13FC-C166-6057-59E58C2E4254}"/>
              </a:ext>
            </a:extLst>
          </p:cNvPr>
          <p:cNvSpPr>
            <a:spLocks noGrp="1"/>
          </p:cNvSpPr>
          <p:nvPr>
            <p:ph type="title"/>
          </p:nvPr>
        </p:nvSpPr>
        <p:spPr>
          <a:xfrm>
            <a:off x="651510" y="304181"/>
            <a:ext cx="3962900" cy="1028700"/>
          </a:xfrm>
        </p:spPr>
        <p:txBody>
          <a:bodyPr vert="horz" lIns="91440" tIns="45720" rIns="91440" bIns="45720" rtlCol="0" anchor="ctr">
            <a:noAutofit/>
          </a:bodyPr>
          <a:lstStyle/>
          <a:p>
            <a:pPr algn="l" defTabSz="914400">
              <a:lnSpc>
                <a:spcPct val="90000"/>
              </a:lnSpc>
            </a:pPr>
            <a:r>
              <a:rPr lang="en-US" sz="4000" dirty="0">
                <a:solidFill>
                  <a:schemeClr val="tx2"/>
                </a:solidFill>
              </a:rPr>
              <a:t>Results – Multiple Running </a:t>
            </a:r>
          </a:p>
        </p:txBody>
      </p:sp>
    </p:spTree>
    <p:extLst>
      <p:ext uri="{BB962C8B-B14F-4D97-AF65-F5344CB8AC3E}">
        <p14:creationId xmlns:p14="http://schemas.microsoft.com/office/powerpoint/2010/main" val="360614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ECB15F-2DD6-0067-8E1B-0DA4FDC53543}"/>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C35E5D-A4F6-D67C-48E1-124A82D36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651365-6C63-71B6-4066-A62FE6194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8E486894-DF77-FB5E-CD39-85A922342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2988"/>
            <a:ext cx="7329573" cy="5143500"/>
            <a:chOff x="1303402" y="36937"/>
            <a:chExt cx="9772765" cy="6858000"/>
          </a:xfrm>
        </p:grpSpPr>
        <p:sp>
          <p:nvSpPr>
            <p:cNvPr id="12" name="Freeform: Shape 11">
              <a:extLst>
                <a:ext uri="{FF2B5EF4-FFF2-40B4-BE49-F238E27FC236}">
                  <a16:creationId xmlns:a16="http://schemas.microsoft.com/office/drawing/2014/main" id="{76D78595-5BA3-AE3F-102E-8D8E13F85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2E27E9A3-978A-557B-6CCF-CAB53C1B8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E7D8A615-574B-6C60-AB69-A484C3795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E130C3DB-9024-D6BB-3BA0-FB5F7E74A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AAB92262-7F5B-EB0F-37C3-44355754D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32B5BF59-0836-DC4E-C342-E9185CBCE4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CECCF528-874B-2B09-4483-2996F863FC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110B6EB-A14A-ED2C-8BB0-9000FA39252A}"/>
              </a:ext>
            </a:extLst>
          </p:cNvPr>
          <p:cNvSpPr>
            <a:spLocks noGrp="1"/>
          </p:cNvSpPr>
          <p:nvPr>
            <p:ph type="title"/>
          </p:nvPr>
        </p:nvSpPr>
        <p:spPr>
          <a:xfrm>
            <a:off x="1985164" y="-409819"/>
            <a:ext cx="4578895" cy="1523291"/>
          </a:xfrm>
        </p:spPr>
        <p:txBody>
          <a:bodyPr vert="horz" lIns="91440" tIns="45720" rIns="91440" bIns="45720" rtlCol="0" anchor="b">
            <a:normAutofit/>
          </a:bodyPr>
          <a:lstStyle/>
          <a:p>
            <a:pPr defTabSz="914400">
              <a:lnSpc>
                <a:spcPct val="90000"/>
              </a:lnSpc>
            </a:pPr>
            <a:r>
              <a:rPr lang="en-US" sz="3900" dirty="0">
                <a:solidFill>
                  <a:schemeClr val="tx2"/>
                </a:solidFill>
              </a:rPr>
              <a:t>Conclusions</a:t>
            </a:r>
          </a:p>
        </p:txBody>
      </p:sp>
      <p:sp>
        <p:nvSpPr>
          <p:cNvPr id="3" name="Content Placeholder 2">
            <a:extLst>
              <a:ext uri="{FF2B5EF4-FFF2-40B4-BE49-F238E27FC236}">
                <a16:creationId xmlns:a16="http://schemas.microsoft.com/office/drawing/2014/main" id="{A5869BDB-EDB6-08F6-4B08-5C9ACE808D9B}"/>
              </a:ext>
            </a:extLst>
          </p:cNvPr>
          <p:cNvSpPr>
            <a:spLocks noGrp="1"/>
          </p:cNvSpPr>
          <p:nvPr>
            <p:ph idx="1"/>
          </p:nvPr>
        </p:nvSpPr>
        <p:spPr>
          <a:xfrm>
            <a:off x="702990" y="1242286"/>
            <a:ext cx="7375161" cy="3772400"/>
          </a:xfrm>
        </p:spPr>
        <p:txBody>
          <a:bodyPr>
            <a:noAutofit/>
          </a:bodyPr>
          <a:lstStyle/>
          <a:p>
            <a:pPr marL="323850" lvl="1" indent="-161925">
              <a:buFont typeface="Arial"/>
              <a:buChar char="•"/>
            </a:pPr>
            <a:endParaRPr lang="en-US" sz="1600" dirty="0">
              <a:solidFill>
                <a:schemeClr val="tx2"/>
              </a:solidFill>
              <a:sym typeface="Barlow Condensed Bold"/>
            </a:endParaRPr>
          </a:p>
          <a:p>
            <a:pPr>
              <a:buNone/>
            </a:pPr>
            <a:r>
              <a:rPr lang="en-US" sz="1600" dirty="0">
                <a:solidFill>
                  <a:schemeClr val="tx2"/>
                </a:solidFill>
              </a:rPr>
              <a:t>        Through these experiments, we demonstrated that graph diffusion models effectively enhance anomaly detection by </a:t>
            </a:r>
            <a:r>
              <a:rPr lang="en-US" sz="1600" b="1" dirty="0">
                <a:solidFill>
                  <a:schemeClr val="tx2"/>
                </a:solidFill>
              </a:rPr>
              <a:t>capturing</a:t>
            </a:r>
            <a:r>
              <a:rPr lang="en-US" sz="1600" dirty="0">
                <a:solidFill>
                  <a:schemeClr val="tx2"/>
                </a:solidFill>
              </a:rPr>
              <a:t> both local and global </a:t>
            </a:r>
            <a:r>
              <a:rPr lang="en-US" sz="1600" b="1" dirty="0">
                <a:solidFill>
                  <a:schemeClr val="tx2"/>
                </a:solidFill>
              </a:rPr>
              <a:t>structures in citation networks</a:t>
            </a:r>
            <a:r>
              <a:rPr lang="en-US" sz="1600" dirty="0">
                <a:solidFill>
                  <a:schemeClr val="tx2"/>
                </a:solidFill>
              </a:rPr>
              <a:t>. </a:t>
            </a:r>
          </a:p>
          <a:p>
            <a:pPr>
              <a:buNone/>
            </a:pPr>
            <a:endParaRPr lang="en-US" sz="1600" dirty="0">
              <a:solidFill>
                <a:schemeClr val="tx2"/>
              </a:solidFill>
            </a:endParaRPr>
          </a:p>
          <a:p>
            <a:pPr>
              <a:buNone/>
            </a:pPr>
            <a:r>
              <a:rPr lang="en-US" sz="1600" dirty="0">
                <a:solidFill>
                  <a:schemeClr val="tx2"/>
                </a:solidFill>
              </a:rPr>
              <a:t>        The ability to generate synthetic anomalies further </a:t>
            </a:r>
            <a:r>
              <a:rPr lang="en-US" sz="1600" b="1" dirty="0">
                <a:solidFill>
                  <a:schemeClr val="tx2"/>
                </a:solidFill>
              </a:rPr>
              <a:t>improved performance</a:t>
            </a:r>
            <a:r>
              <a:rPr lang="en-US" sz="1600" dirty="0">
                <a:solidFill>
                  <a:schemeClr val="tx2"/>
                </a:solidFill>
              </a:rPr>
              <a:t>, addressing challenges like </a:t>
            </a:r>
            <a:r>
              <a:rPr lang="en-US" sz="1600" b="1" dirty="0">
                <a:solidFill>
                  <a:schemeClr val="tx2"/>
                </a:solidFill>
              </a:rPr>
              <a:t>label imbalance and data sparsity</a:t>
            </a:r>
            <a:r>
              <a:rPr lang="en-US" sz="1600" dirty="0">
                <a:solidFill>
                  <a:schemeClr val="tx2"/>
                </a:solidFill>
              </a:rPr>
              <a:t>.</a:t>
            </a:r>
          </a:p>
          <a:p>
            <a:pPr>
              <a:buNone/>
            </a:pPr>
            <a:endParaRPr lang="en-US" sz="1600" dirty="0">
              <a:solidFill>
                <a:schemeClr val="tx2"/>
              </a:solidFill>
            </a:endParaRPr>
          </a:p>
          <a:p>
            <a:pPr marL="0" indent="0" algn="ctr">
              <a:buNone/>
            </a:pPr>
            <a:r>
              <a:rPr lang="en-US" sz="1600" dirty="0">
                <a:solidFill>
                  <a:schemeClr val="tx2"/>
                </a:solidFill>
              </a:rPr>
              <a:t>         This study highlights the potential of advanced graph-based models in handling               real-world anomaly detection tasks and opens the door for future research into </a:t>
            </a:r>
            <a:r>
              <a:rPr lang="en-US" sz="1600" b="1" dirty="0">
                <a:solidFill>
                  <a:schemeClr val="tx2"/>
                </a:solidFill>
              </a:rPr>
              <a:t>scalability, efficiency, and applicability </a:t>
            </a:r>
            <a:r>
              <a:rPr lang="en-US" sz="1600" dirty="0">
                <a:solidFill>
                  <a:schemeClr val="tx2"/>
                </a:solidFill>
              </a:rPr>
              <a:t>in other domains.</a:t>
            </a:r>
          </a:p>
          <a:p>
            <a:pPr marL="323850" lvl="1" indent="-161925">
              <a:buFont typeface="Arial"/>
              <a:buChar char="•"/>
            </a:pPr>
            <a:endParaRPr lang="en-US" sz="1600" dirty="0">
              <a:solidFill>
                <a:schemeClr val="tx2"/>
              </a:solidFill>
              <a:sym typeface="Barlow Condensed Bold"/>
            </a:endParaRPr>
          </a:p>
          <a:p>
            <a:endParaRPr lang="en-US" sz="1600" dirty="0">
              <a:solidFill>
                <a:schemeClr val="tx2"/>
              </a:solidFill>
              <a:sym typeface="Barlow Condensed Bold"/>
            </a:endParaRPr>
          </a:p>
          <a:p>
            <a:pPr marL="0" indent="0">
              <a:buNone/>
            </a:pPr>
            <a:endParaRPr lang="en-US" sz="1600" dirty="0">
              <a:solidFill>
                <a:schemeClr val="tx2"/>
              </a:solidFill>
            </a:endParaRPr>
          </a:p>
        </p:txBody>
      </p:sp>
    </p:spTree>
    <p:extLst>
      <p:ext uri="{BB962C8B-B14F-4D97-AF65-F5344CB8AC3E}">
        <p14:creationId xmlns:p14="http://schemas.microsoft.com/office/powerpoint/2010/main" val="390476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34"/>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359545" y="803100"/>
            <a:ext cx="2954766" cy="4187344"/>
          </a:xfrm>
        </p:spPr>
        <p:txBody>
          <a:bodyPr>
            <a:normAutofit/>
          </a:bodyPr>
          <a:lstStyle/>
          <a:p>
            <a:pPr defTabSz="914400">
              <a:lnSpc>
                <a:spcPct val="90000"/>
              </a:lnSpc>
            </a:pPr>
            <a:r>
              <a:rPr lang="en-US" sz="3900" dirty="0">
                <a:solidFill>
                  <a:schemeClr val="tx2"/>
                </a:solidFill>
              </a:rPr>
              <a:t>The Challenges</a:t>
            </a:r>
          </a:p>
        </p:txBody>
      </p:sp>
      <p:cxnSp>
        <p:nvCxnSpPr>
          <p:cNvPr id="33" name="Straight Connector 3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849085"/>
            <a:ext cx="0" cy="4288180"/>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תיבת טקסט 4">
            <a:extLst>
              <a:ext uri="{FF2B5EF4-FFF2-40B4-BE49-F238E27FC236}">
                <a16:creationId xmlns:a16="http://schemas.microsoft.com/office/drawing/2014/main" id="{D3E48745-3B0F-F08C-845E-D278AF0ACF5A}"/>
              </a:ext>
            </a:extLst>
          </p:cNvPr>
          <p:cNvGraphicFramePr/>
          <p:nvPr>
            <p:extLst>
              <p:ext uri="{D42A27DB-BD31-4B8C-83A1-F6EECF244321}">
                <p14:modId xmlns:p14="http://schemas.microsoft.com/office/powerpoint/2010/main" val="2669769763"/>
              </p:ext>
            </p:extLst>
          </p:nvPr>
        </p:nvGraphicFramePr>
        <p:xfrm>
          <a:off x="3769617" y="252620"/>
          <a:ext cx="5322656" cy="4638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3837"/>
            <a:ext cx="2488985" cy="1867698"/>
            <a:chOff x="-305" y="-1"/>
            <a:chExt cx="3832880" cy="2876136"/>
          </a:xfrm>
        </p:grpSpPr>
        <p:sp>
          <p:nvSpPr>
            <p:cNvPr id="15" name="Freeform: Shape 14">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3455915"/>
            <a:ext cx="1954321" cy="1689635"/>
            <a:chOff x="-305" y="-4155"/>
            <a:chExt cx="2514948" cy="2174333"/>
          </a:xfrm>
        </p:grpSpPr>
        <p:sp>
          <p:nvSpPr>
            <p:cNvPr id="21" name="Freeform: Shape 20">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7CBF3F34-11C2-8ED4-1DD0-206B0AF9C82A}"/>
              </a:ext>
            </a:extLst>
          </p:cNvPr>
          <p:cNvGraphicFramePr>
            <a:graphicFrameLocks/>
          </p:cNvGraphicFramePr>
          <p:nvPr>
            <p:extLst>
              <p:ext uri="{D42A27DB-BD31-4B8C-83A1-F6EECF244321}">
                <p14:modId xmlns:p14="http://schemas.microsoft.com/office/powerpoint/2010/main" val="1242825415"/>
              </p:ext>
            </p:extLst>
          </p:nvPr>
        </p:nvGraphicFramePr>
        <p:xfrm>
          <a:off x="777240" y="1920240"/>
          <a:ext cx="7589520" cy="2674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01E83BB2-AAA6-FE69-7F0B-2092F79F4B10}"/>
              </a:ext>
            </a:extLst>
          </p:cNvPr>
          <p:cNvSpPr>
            <a:spLocks noGrp="1"/>
          </p:cNvSpPr>
          <p:nvPr>
            <p:ph type="title"/>
          </p:nvPr>
        </p:nvSpPr>
        <p:spPr>
          <a:xfrm>
            <a:off x="457200" y="274638"/>
            <a:ext cx="8229600" cy="1143000"/>
          </a:xfrm>
        </p:spPr>
        <p:txBody>
          <a:bodyPr/>
          <a:lstStyle/>
          <a:p>
            <a:r>
              <a:rPr lang="en-US" sz="3900" dirty="0">
                <a:solidFill>
                  <a:schemeClr val="tx2"/>
                </a:solidFill>
              </a:rPr>
              <a:t>Motivation</a:t>
            </a:r>
            <a:endParaRPr lang="he-IL" sz="3900" dirty="0">
              <a:solidFill>
                <a:schemeClr val="tx2"/>
              </a:solidFill>
            </a:endParaRPr>
          </a:p>
        </p:txBody>
      </p:sp>
    </p:spTree>
    <p:extLst>
      <p:ext uri="{BB962C8B-B14F-4D97-AF65-F5344CB8AC3E}">
        <p14:creationId xmlns:p14="http://schemas.microsoft.com/office/powerpoint/2010/main" val="3046711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2988"/>
            <a:ext cx="7329573" cy="5143500"/>
            <a:chOff x="1303402" y="36937"/>
            <a:chExt cx="9772765" cy="6858000"/>
          </a:xfrm>
        </p:grpSpPr>
        <p:sp>
          <p:nvSpPr>
            <p:cNvPr id="12"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5FC69D72-0D38-AD5D-1BE4-B3E363166E7F}"/>
              </a:ext>
            </a:extLst>
          </p:cNvPr>
          <p:cNvSpPr>
            <a:spLocks noGrp="1"/>
          </p:cNvSpPr>
          <p:nvPr>
            <p:ph type="title"/>
          </p:nvPr>
        </p:nvSpPr>
        <p:spPr>
          <a:xfrm>
            <a:off x="2284026" y="1532747"/>
            <a:ext cx="4578895" cy="1523291"/>
          </a:xfrm>
        </p:spPr>
        <p:txBody>
          <a:bodyPr vert="horz" lIns="91440" tIns="45720" rIns="91440" bIns="45720" rtlCol="0" anchor="b">
            <a:normAutofit/>
          </a:bodyPr>
          <a:lstStyle/>
          <a:p>
            <a:pPr defTabSz="914400">
              <a:lnSpc>
                <a:spcPct val="90000"/>
              </a:lnSpc>
            </a:pPr>
            <a:r>
              <a:rPr lang="en-US" sz="3900" kern="1200" dirty="0">
                <a:solidFill>
                  <a:schemeClr val="tx2"/>
                </a:solidFill>
                <a:latin typeface="+mj-lt"/>
                <a:ea typeface="+mj-ea"/>
                <a:cs typeface="+mj-cs"/>
              </a:rPr>
              <a:t>Background</a:t>
            </a:r>
          </a:p>
        </p:txBody>
      </p:sp>
    </p:spTree>
    <p:extLst>
      <p:ext uri="{BB962C8B-B14F-4D97-AF65-F5344CB8AC3E}">
        <p14:creationId xmlns:p14="http://schemas.microsoft.com/office/powerpoint/2010/main" val="299699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17BDD930-0E65-490A-9CE5-554C357C4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A912C67-99A1-4956-8F68-1846C2177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97523-9B52-79BC-10F7-6F9299C98F1E}"/>
              </a:ext>
            </a:extLst>
          </p:cNvPr>
          <p:cNvSpPr>
            <a:spLocks noGrp="1"/>
          </p:cNvSpPr>
          <p:nvPr>
            <p:ph type="title"/>
          </p:nvPr>
        </p:nvSpPr>
        <p:spPr>
          <a:xfrm>
            <a:off x="603504" y="342900"/>
            <a:ext cx="7934548" cy="974558"/>
          </a:xfrm>
        </p:spPr>
        <p:txBody>
          <a:bodyPr>
            <a:normAutofit/>
          </a:bodyPr>
          <a:lstStyle/>
          <a:p>
            <a:r>
              <a:rPr lang="en-US" sz="2700" dirty="0">
                <a:solidFill>
                  <a:schemeClr val="tx2"/>
                </a:solidFill>
              </a:rPr>
              <a:t>Graph Neural Networks (GNNs)</a:t>
            </a:r>
            <a:endParaRPr lang="he-IL" sz="2700" dirty="0">
              <a:solidFill>
                <a:schemeClr val="tx2"/>
              </a:solidFill>
            </a:endParaRPr>
          </a:p>
        </p:txBody>
      </p:sp>
      <p:sp>
        <p:nvSpPr>
          <p:cNvPr id="3" name="Content Placeholder 2">
            <a:extLst>
              <a:ext uri="{FF2B5EF4-FFF2-40B4-BE49-F238E27FC236}">
                <a16:creationId xmlns:a16="http://schemas.microsoft.com/office/drawing/2014/main" id="{31E24BA4-89C5-6A8E-DECC-3A14461EDEC0}"/>
              </a:ext>
            </a:extLst>
          </p:cNvPr>
          <p:cNvSpPr>
            <a:spLocks noGrp="1"/>
          </p:cNvSpPr>
          <p:nvPr>
            <p:ph idx="1"/>
          </p:nvPr>
        </p:nvSpPr>
        <p:spPr>
          <a:xfrm>
            <a:off x="4396731" y="1499604"/>
            <a:ext cx="4565821" cy="3677460"/>
          </a:xfrm>
        </p:spPr>
        <p:txBody>
          <a:bodyPr anchor="ctr">
            <a:normAutofit/>
          </a:bodyPr>
          <a:lstStyle/>
          <a:p>
            <a:pPr>
              <a:lnSpc>
                <a:spcPct val="90000"/>
              </a:lnSpc>
            </a:pPr>
            <a:r>
              <a:rPr lang="en-US" sz="1600" dirty="0">
                <a:solidFill>
                  <a:schemeClr val="tx1">
                    <a:lumMod val="95000"/>
                    <a:lumOff val="5000"/>
                  </a:schemeClr>
                </a:solidFill>
              </a:rPr>
              <a:t>Graph Neural Networks (GNNs) have become essential for learning </a:t>
            </a:r>
            <a:r>
              <a:rPr lang="en-US" sz="1600" b="1" dirty="0">
                <a:solidFill>
                  <a:schemeClr val="tx1">
                    <a:lumMod val="95000"/>
                    <a:lumOff val="5000"/>
                  </a:schemeClr>
                </a:solidFill>
              </a:rPr>
              <a:t>complex patterns and dependencies</a:t>
            </a:r>
            <a:r>
              <a:rPr lang="en-US" sz="1600" dirty="0">
                <a:solidFill>
                  <a:schemeClr val="tx1">
                    <a:lumMod val="95000"/>
                    <a:lumOff val="5000"/>
                  </a:schemeClr>
                </a:solidFill>
              </a:rPr>
              <a:t> in graph-structured data.</a:t>
            </a:r>
          </a:p>
          <a:p>
            <a:pPr>
              <a:lnSpc>
                <a:spcPct val="90000"/>
              </a:lnSpc>
            </a:pPr>
            <a:endParaRPr lang="en-US" sz="1600" dirty="0">
              <a:solidFill>
                <a:schemeClr val="tx1">
                  <a:lumMod val="95000"/>
                  <a:lumOff val="5000"/>
                </a:schemeClr>
              </a:solidFill>
            </a:endParaRPr>
          </a:p>
          <a:p>
            <a:pPr marL="0" indent="0">
              <a:lnSpc>
                <a:spcPct val="90000"/>
              </a:lnSpc>
              <a:buNone/>
            </a:pPr>
            <a:endParaRPr lang="en-US" sz="1600" dirty="0">
              <a:solidFill>
                <a:schemeClr val="tx1">
                  <a:lumMod val="95000"/>
                  <a:lumOff val="5000"/>
                </a:schemeClr>
              </a:solidFill>
            </a:endParaRPr>
          </a:p>
          <a:p>
            <a:pPr>
              <a:lnSpc>
                <a:spcPct val="90000"/>
              </a:lnSpc>
            </a:pPr>
            <a:r>
              <a:rPr lang="en-US" sz="1600" dirty="0">
                <a:solidFill>
                  <a:schemeClr val="tx1">
                    <a:lumMod val="95000"/>
                    <a:lumOff val="5000"/>
                  </a:schemeClr>
                </a:solidFill>
              </a:rPr>
              <a:t>Extend traditional convolutional networks to </a:t>
            </a:r>
            <a:r>
              <a:rPr lang="en-US" sz="1600" b="1" dirty="0">
                <a:solidFill>
                  <a:schemeClr val="tx1">
                    <a:lumMod val="95000"/>
                    <a:lumOff val="5000"/>
                  </a:schemeClr>
                </a:solidFill>
              </a:rPr>
              <a:t>graphs</a:t>
            </a:r>
            <a:r>
              <a:rPr lang="en-US" sz="1600" dirty="0">
                <a:solidFill>
                  <a:schemeClr val="tx1">
                    <a:lumMod val="95000"/>
                    <a:lumOff val="5000"/>
                  </a:schemeClr>
                </a:solidFill>
              </a:rPr>
              <a:t> by </a:t>
            </a:r>
            <a:r>
              <a:rPr lang="en-US" sz="1600" b="1" dirty="0">
                <a:solidFill>
                  <a:schemeClr val="tx1">
                    <a:lumMod val="95000"/>
                    <a:lumOff val="5000"/>
                  </a:schemeClr>
                </a:solidFill>
              </a:rPr>
              <a:t>aggregating information from neighboring nodes</a:t>
            </a:r>
            <a:r>
              <a:rPr lang="en-US" sz="1600" dirty="0">
                <a:solidFill>
                  <a:schemeClr val="tx1">
                    <a:lumMod val="95000"/>
                    <a:lumOff val="5000"/>
                  </a:schemeClr>
                </a:solidFill>
              </a:rPr>
              <a:t>.</a:t>
            </a:r>
          </a:p>
          <a:p>
            <a:pPr marL="0" indent="0">
              <a:lnSpc>
                <a:spcPct val="90000"/>
              </a:lnSpc>
              <a:buNone/>
            </a:pPr>
            <a:endParaRPr lang="en-US" sz="1600" dirty="0">
              <a:solidFill>
                <a:schemeClr val="tx1">
                  <a:lumMod val="95000"/>
                  <a:lumOff val="5000"/>
                </a:schemeClr>
              </a:solidFill>
            </a:endParaRPr>
          </a:p>
          <a:p>
            <a:pPr>
              <a:lnSpc>
                <a:spcPct val="90000"/>
              </a:lnSpc>
            </a:pPr>
            <a:r>
              <a:rPr lang="en-US" sz="1600" dirty="0">
                <a:solidFill>
                  <a:schemeClr val="tx1">
                    <a:lumMod val="95000"/>
                    <a:lumOff val="5000"/>
                  </a:schemeClr>
                </a:solidFill>
              </a:rPr>
              <a:t>Useful for anomaly detection in social and citation networks, where relationships define irregular patterns.</a:t>
            </a:r>
          </a:p>
          <a:p>
            <a:pPr>
              <a:lnSpc>
                <a:spcPct val="90000"/>
              </a:lnSpc>
            </a:pPr>
            <a:endParaRPr lang="he-IL" sz="1600" dirty="0">
              <a:solidFill>
                <a:schemeClr val="tx1">
                  <a:lumMod val="95000"/>
                  <a:lumOff val="5000"/>
                </a:schemeClr>
              </a:solidFill>
            </a:endParaRPr>
          </a:p>
        </p:txBody>
      </p:sp>
      <p:grpSp>
        <p:nvGrpSpPr>
          <p:cNvPr id="71" name="Group 70">
            <a:extLst>
              <a:ext uri="{FF2B5EF4-FFF2-40B4-BE49-F238E27FC236}">
                <a16:creationId xmlns:a16="http://schemas.microsoft.com/office/drawing/2014/main" id="{569E5994-073E-4708-B3E6-43BFED0CE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86338" y="3133985"/>
            <a:ext cx="2296084" cy="1722949"/>
            <a:chOff x="-305" y="-1"/>
            <a:chExt cx="3832880" cy="2876136"/>
          </a:xfrm>
        </p:grpSpPr>
        <p:sp>
          <p:nvSpPr>
            <p:cNvPr id="72" name="Freeform: Shape 71">
              <a:extLst>
                <a:ext uri="{FF2B5EF4-FFF2-40B4-BE49-F238E27FC236}">
                  <a16:creationId xmlns:a16="http://schemas.microsoft.com/office/drawing/2014/main" id="{532F818D-9087-4691-AABA-465619A0C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8B7668A-5C96-4FB9-BFA9-38094EB87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BF4F95BD-8661-4C45-94E3-CF3159BF4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Shape 74">
              <a:extLst>
                <a:ext uri="{FF2B5EF4-FFF2-40B4-BE49-F238E27FC236}">
                  <a16:creationId xmlns:a16="http://schemas.microsoft.com/office/drawing/2014/main" id="{E85BBF8A-E2FB-47F6-A60F-4FB855D50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DD81D498-EAA8-40F3-8230-AE4DEDA38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79642" y="0"/>
            <a:ext cx="2461685" cy="2128284"/>
            <a:chOff x="-305" y="-4155"/>
            <a:chExt cx="2514948" cy="2174333"/>
          </a:xfrm>
        </p:grpSpPr>
        <p:sp>
          <p:nvSpPr>
            <p:cNvPr id="78" name="Freeform: Shape 77">
              <a:extLst>
                <a:ext uri="{FF2B5EF4-FFF2-40B4-BE49-F238E27FC236}">
                  <a16:creationId xmlns:a16="http://schemas.microsoft.com/office/drawing/2014/main" id="{262F2402-5879-41A3-ACEC-6D2811BA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BBD41895-A230-4959-97BA-80F51638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E670BD54-10A6-4092-9E32-647B2F870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1" name="Freeform: Shape 80">
              <a:extLst>
                <a:ext uri="{FF2B5EF4-FFF2-40B4-BE49-F238E27FC236}">
                  <a16:creationId xmlns:a16="http://schemas.microsoft.com/office/drawing/2014/main" id="{1C2B9A82-4826-4BF4-A16E-0B005FE76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תמונה 3">
            <a:extLst>
              <a:ext uri="{FF2B5EF4-FFF2-40B4-BE49-F238E27FC236}">
                <a16:creationId xmlns:a16="http://schemas.microsoft.com/office/drawing/2014/main" id="{14BD5543-C2C9-5688-557F-80AD95BB4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3397" y="1680962"/>
            <a:ext cx="4303105" cy="2146091"/>
          </a:xfrm>
          <a:prstGeom prst="rect">
            <a:avLst/>
          </a:prstGeom>
          <a:noFill/>
        </p:spPr>
      </p:pic>
    </p:spTree>
    <p:extLst>
      <p:ext uri="{BB962C8B-B14F-4D97-AF65-F5344CB8AC3E}">
        <p14:creationId xmlns:p14="http://schemas.microsoft.com/office/powerpoint/2010/main" val="121112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0"/>
            <a:ext cx="2521551" cy="1892135"/>
            <a:chOff x="-305" y="-1"/>
            <a:chExt cx="3832880" cy="2876136"/>
          </a:xfrm>
        </p:grpSpPr>
        <p:sp>
          <p:nvSpPr>
            <p:cNvPr id="18" name="Freeform: Shape 17">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94D4A1FD-ACD0-381D-9AEA-FE338747F275}"/>
              </a:ext>
            </a:extLst>
          </p:cNvPr>
          <p:cNvSpPr txBox="1"/>
          <p:nvPr/>
        </p:nvSpPr>
        <p:spPr>
          <a:xfrm>
            <a:off x="476796" y="1418480"/>
            <a:ext cx="3845172" cy="3370251"/>
          </a:xfrm>
          <a:prstGeom prst="rect">
            <a:avLst/>
          </a:prstGeom>
        </p:spPr>
        <p:txBody>
          <a:bodyPr vert="horz" lIns="91440" tIns="45720" rIns="91440" bIns="45720" rtlCol="0" anchor="ctr">
            <a:noAutofit/>
          </a:bodyPr>
          <a:lstStyle/>
          <a:p>
            <a:pPr marL="214313" indent="-228600" defTabSz="914400">
              <a:lnSpc>
                <a:spcPct val="90000"/>
              </a:lnSpc>
              <a:spcAft>
                <a:spcPts val="600"/>
              </a:spcAft>
              <a:buFont typeface="Arial" panose="020B0604020202020204" pitchFamily="34" charset="0"/>
              <a:buChar char="•"/>
            </a:pPr>
            <a:r>
              <a:rPr lang="en-US" sz="1600" dirty="0">
                <a:solidFill>
                  <a:schemeClr val="tx1">
                    <a:lumMod val="95000"/>
                    <a:lumOff val="5000"/>
                  </a:schemeClr>
                </a:solidFill>
                <a:effectLst>
                  <a:outerShdw blurRad="38100" dist="38100" dir="2700000" algn="tl">
                    <a:srgbClr val="000000">
                      <a:alpha val="43137"/>
                    </a:srgbClr>
                  </a:outerShdw>
                </a:effectLst>
              </a:rPr>
              <a:t>Diffusion models were introduced in 2015 as a method to learn a model that can sample from a highly complex probability distribution.</a:t>
            </a:r>
            <a:br>
              <a:rPr lang="en-US" sz="1600" dirty="0">
                <a:solidFill>
                  <a:schemeClr val="tx1">
                    <a:lumMod val="95000"/>
                    <a:lumOff val="5000"/>
                  </a:schemeClr>
                </a:solidFill>
                <a:effectLst>
                  <a:outerShdw blurRad="38100" dist="38100" dir="2700000" algn="tl">
                    <a:srgbClr val="000000">
                      <a:alpha val="43137"/>
                    </a:srgbClr>
                  </a:outerShdw>
                </a:effectLst>
              </a:rPr>
            </a:br>
            <a:endParaRPr lang="en-US" sz="1600" dirty="0">
              <a:solidFill>
                <a:schemeClr val="tx1">
                  <a:lumMod val="95000"/>
                  <a:lumOff val="5000"/>
                </a:schemeClr>
              </a:solidFill>
              <a:effectLst>
                <a:outerShdw blurRad="38100" dist="38100" dir="2700000" algn="tl">
                  <a:srgbClr val="000000">
                    <a:alpha val="43137"/>
                  </a:srgbClr>
                </a:outerShdw>
              </a:effectLst>
            </a:endParaRPr>
          </a:p>
          <a:p>
            <a:pPr marL="214313" indent="-228600" defTabSz="914400">
              <a:lnSpc>
                <a:spcPct val="90000"/>
              </a:lnSpc>
              <a:spcAft>
                <a:spcPts val="600"/>
              </a:spcAft>
              <a:buFont typeface="Arial" panose="020B0604020202020204" pitchFamily="34" charset="0"/>
              <a:buChar char="•"/>
            </a:pPr>
            <a:r>
              <a:rPr lang="en-US" sz="1600" dirty="0">
                <a:solidFill>
                  <a:schemeClr val="tx1">
                    <a:lumMod val="95000"/>
                    <a:lumOff val="5000"/>
                  </a:schemeClr>
                </a:solidFill>
                <a:effectLst>
                  <a:outerShdw blurRad="38100" dist="38100" dir="2700000" algn="tl">
                    <a:srgbClr val="000000">
                      <a:alpha val="43137"/>
                    </a:srgbClr>
                  </a:outerShdw>
                </a:effectLst>
              </a:rPr>
              <a:t>The model has the ability to generate realistic graph structures and node features, which can be used to create synthetic anomalies. </a:t>
            </a:r>
          </a:p>
          <a:p>
            <a:pPr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ffectLst>
                <a:outerShdw blurRad="38100" dist="38100" dir="2700000" algn="tl">
                  <a:srgbClr val="000000">
                    <a:alpha val="43137"/>
                  </a:srgbClr>
                </a:outerShdw>
              </a:effectLst>
            </a:endParaRPr>
          </a:p>
          <a:p>
            <a:pPr marL="214313" indent="-228600" defTabSz="914400">
              <a:lnSpc>
                <a:spcPct val="90000"/>
              </a:lnSpc>
              <a:spcAft>
                <a:spcPts val="600"/>
              </a:spcAft>
              <a:buFont typeface="Arial" panose="020B0604020202020204" pitchFamily="34" charset="0"/>
              <a:buChar char="•"/>
            </a:pPr>
            <a:r>
              <a:rPr lang="en-US" sz="1600" dirty="0">
                <a:solidFill>
                  <a:schemeClr val="tx1">
                    <a:lumMod val="95000"/>
                    <a:lumOff val="5000"/>
                  </a:schemeClr>
                </a:solidFill>
                <a:effectLst>
                  <a:outerShdw blurRad="38100" dist="38100" dir="2700000" algn="tl">
                    <a:srgbClr val="000000">
                      <a:alpha val="43137"/>
                    </a:srgbClr>
                  </a:outerShdw>
                </a:effectLst>
              </a:rPr>
              <a:t>Operates by adding noise to data points and then learning to reverse this process, effectively generating data points from noise.</a:t>
            </a:r>
          </a:p>
        </p:txBody>
      </p:sp>
      <p:grpSp>
        <p:nvGrpSpPr>
          <p:cNvPr id="23" name="Group 22">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639299" y="3639028"/>
            <a:ext cx="1613753" cy="1395192"/>
            <a:chOff x="-305" y="-4155"/>
            <a:chExt cx="2514948" cy="2174333"/>
          </a:xfrm>
        </p:grpSpPr>
        <p:sp>
          <p:nvSpPr>
            <p:cNvPr id="24" name="Freeform: Shape 23">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DA4EF4DF-598E-EA42-DA1E-F9A0EF8F2829}"/>
              </a:ext>
            </a:extLst>
          </p:cNvPr>
          <p:cNvPicPr>
            <a:picLocks noChangeAspect="1"/>
          </p:cNvPicPr>
          <p:nvPr/>
        </p:nvPicPr>
        <p:blipFill>
          <a:blip r:embed="rId2"/>
          <a:stretch>
            <a:fillRect/>
          </a:stretch>
        </p:blipFill>
        <p:spPr>
          <a:xfrm>
            <a:off x="4822033" y="2554420"/>
            <a:ext cx="3716020" cy="1560727"/>
          </a:xfrm>
          <a:prstGeom prst="rect">
            <a:avLst/>
          </a:prstGeom>
        </p:spPr>
      </p:pic>
      <p:sp>
        <p:nvSpPr>
          <p:cNvPr id="8" name="Title 1">
            <a:extLst>
              <a:ext uri="{FF2B5EF4-FFF2-40B4-BE49-F238E27FC236}">
                <a16:creationId xmlns:a16="http://schemas.microsoft.com/office/drawing/2014/main" id="{9A87B612-C92B-F1BC-436C-7D9AABF293C7}"/>
              </a:ext>
            </a:extLst>
          </p:cNvPr>
          <p:cNvSpPr txBox="1">
            <a:spLocks/>
          </p:cNvSpPr>
          <p:nvPr/>
        </p:nvSpPr>
        <p:spPr>
          <a:xfrm>
            <a:off x="2265010" y="277833"/>
            <a:ext cx="4316172" cy="8628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2700" dirty="0">
                <a:solidFill>
                  <a:schemeClr val="tx2"/>
                </a:solidFill>
              </a:rPr>
              <a:t>Diffusion models</a:t>
            </a:r>
            <a:endParaRPr lang="he-IL" sz="2700" dirty="0">
              <a:solidFill>
                <a:schemeClr val="tx2"/>
              </a:solidFill>
            </a:endParaRPr>
          </a:p>
        </p:txBody>
      </p:sp>
    </p:spTree>
    <p:extLst>
      <p:ext uri="{BB962C8B-B14F-4D97-AF65-F5344CB8AC3E}">
        <p14:creationId xmlns:p14="http://schemas.microsoft.com/office/powerpoint/2010/main" val="130866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FDCD27-B4EA-86E7-1B89-7B4256F96B41}"/>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9" name="TextBox 1">
            <a:extLst>
              <a:ext uri="{FF2B5EF4-FFF2-40B4-BE49-F238E27FC236}">
                <a16:creationId xmlns:a16="http://schemas.microsoft.com/office/drawing/2014/main" id="{19C1C490-7AE7-4285-BD05-67DDA607A738}"/>
              </a:ext>
            </a:extLst>
          </p:cNvPr>
          <p:cNvSpPr txBox="1"/>
          <p:nvPr/>
        </p:nvSpPr>
        <p:spPr>
          <a:xfrm>
            <a:off x="-354446" y="218197"/>
            <a:ext cx="7375161" cy="134702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2500" b="1" kern="1200" dirty="0">
                <a:solidFill>
                  <a:schemeClr val="tx2"/>
                </a:solidFill>
                <a:latin typeface="+mj-lt"/>
                <a:ea typeface="+mj-ea"/>
                <a:cs typeface="+mj-cs"/>
              </a:rPr>
              <a:t>A diffusion model-based graph generator</a:t>
            </a:r>
            <a:endParaRPr lang="en-US" sz="2500" kern="1200" dirty="0">
              <a:solidFill>
                <a:schemeClr val="tx2"/>
              </a:solidFill>
              <a:latin typeface="+mj-lt"/>
              <a:ea typeface="+mj-ea"/>
              <a:cs typeface="+mj-cs"/>
            </a:endParaRPr>
          </a:p>
          <a:p>
            <a:pPr defTabSz="914400">
              <a:lnSpc>
                <a:spcPct val="90000"/>
              </a:lnSpc>
              <a:spcBef>
                <a:spcPct val="0"/>
              </a:spcBef>
              <a:spcAft>
                <a:spcPts val="600"/>
              </a:spcAft>
            </a:pPr>
            <a:endParaRPr lang="en-US" sz="2500" kern="1200" dirty="0">
              <a:ln w="22225">
                <a:solidFill>
                  <a:srgbClr val="FFFFFF"/>
                </a:solidFill>
              </a:ln>
              <a:solidFill>
                <a:schemeClr val="tx2"/>
              </a:solidFill>
              <a:latin typeface="+mj-lt"/>
              <a:ea typeface="+mj-ea"/>
              <a:cs typeface="+mj-cs"/>
            </a:endParaRPr>
          </a:p>
        </p:txBody>
      </p:sp>
      <p:grpSp>
        <p:nvGrpSpPr>
          <p:cNvPr id="54" name="Group 53">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00351" y="0"/>
            <a:ext cx="3243649" cy="1980861"/>
            <a:chOff x="6867015" y="-1"/>
            <a:chExt cx="5324985" cy="3251912"/>
          </a:xfrm>
          <a:solidFill>
            <a:schemeClr val="accent5">
              <a:alpha val="10000"/>
            </a:schemeClr>
          </a:solidFill>
        </p:grpSpPr>
        <p:sp>
          <p:nvSpPr>
            <p:cNvPr id="55" name="Freeform: Shape 54">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תיבת טקסט 4">
            <a:extLst>
              <a:ext uri="{FF2B5EF4-FFF2-40B4-BE49-F238E27FC236}">
                <a16:creationId xmlns:a16="http://schemas.microsoft.com/office/drawing/2014/main" id="{BDD035DB-3718-B6B2-30A2-5654C4CD9D16}"/>
              </a:ext>
            </a:extLst>
          </p:cNvPr>
          <p:cNvSpPr txBox="1"/>
          <p:nvPr/>
        </p:nvSpPr>
        <p:spPr>
          <a:xfrm>
            <a:off x="382973" y="1976505"/>
            <a:ext cx="7375161" cy="2473094"/>
          </a:xfrm>
          <a:prstGeom prst="rect">
            <a:avLst/>
          </a:prstGeom>
        </p:spPr>
        <p:txBody>
          <a:bodyPr vert="horz" lIns="91440" tIns="45720" rIns="91440" bIns="45720" rtlCol="0" anchor="ctr">
            <a:noAutofit/>
          </a:bodyPr>
          <a:lstStyle/>
          <a:p>
            <a:pPr marL="57150" indent="-228600" defTabSz="914400">
              <a:lnSpc>
                <a:spcPct val="90000"/>
              </a:lnSpc>
              <a:spcAft>
                <a:spcPts val="600"/>
              </a:spcAft>
              <a:buFont typeface="Arial" panose="020B0604020202020204" pitchFamily="34" charset="0"/>
              <a:buChar char="•"/>
            </a:pPr>
            <a:endParaRPr lang="en-US" sz="1600" b="1"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endParaRPr lang="en-US" sz="1600" b="1"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r>
              <a:rPr lang="en-US" sz="1600" b="1" dirty="0">
                <a:solidFill>
                  <a:schemeClr val="tx1">
                    <a:lumMod val="95000"/>
                    <a:lumOff val="5000"/>
                  </a:schemeClr>
                </a:solidFill>
              </a:rPr>
              <a:t>Simultaneously learns graph structures and node features</a:t>
            </a:r>
            <a:r>
              <a:rPr lang="en-US" sz="1600" dirty="0">
                <a:solidFill>
                  <a:schemeClr val="tx1">
                    <a:lumMod val="95000"/>
                    <a:lumOff val="5000"/>
                  </a:schemeClr>
                </a:solidFill>
              </a:rPr>
              <a:t> in a multitask fashion.</a:t>
            </a: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r>
              <a:rPr lang="en-US" sz="1600" b="1" dirty="0">
                <a:solidFill>
                  <a:schemeClr val="tx1">
                    <a:lumMod val="95000"/>
                    <a:lumOff val="5000"/>
                  </a:schemeClr>
                </a:solidFill>
              </a:rPr>
              <a:t>Generates synthetic anomalous examples</a:t>
            </a:r>
            <a:r>
              <a:rPr lang="en-US" sz="1600" dirty="0">
                <a:solidFill>
                  <a:schemeClr val="tx1">
                    <a:lumMod val="95000"/>
                    <a:lumOff val="5000"/>
                  </a:schemeClr>
                </a:solidFill>
              </a:rPr>
              <a:t>, enriching the dataset and balancing class distributions.</a:t>
            </a: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r>
              <a:rPr lang="en-US" sz="1600" b="1" dirty="0">
                <a:solidFill>
                  <a:schemeClr val="tx1">
                    <a:lumMod val="95000"/>
                    <a:lumOff val="5000"/>
                  </a:schemeClr>
                </a:solidFill>
              </a:rPr>
              <a:t>Improves anomaly detection models</a:t>
            </a:r>
            <a:r>
              <a:rPr lang="en-US" sz="1600" dirty="0">
                <a:solidFill>
                  <a:schemeClr val="tx1">
                    <a:lumMod val="95000"/>
                    <a:lumOff val="5000"/>
                  </a:schemeClr>
                </a:solidFill>
              </a:rPr>
              <a:t> by providing more diverse and representative training data.</a:t>
            </a: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a:p>
            <a:pPr marL="285750" indent="-228600" defTabSz="914400">
              <a:lnSpc>
                <a:spcPct val="90000"/>
              </a:lnSpc>
              <a:spcAft>
                <a:spcPts val="600"/>
              </a:spcAft>
              <a:buFont typeface="Arial" panose="020B0604020202020204" pitchFamily="34" charset="0"/>
              <a:buChar char="•"/>
            </a:pPr>
            <a:endParaRPr lang="en-US" sz="1600" dirty="0">
              <a:solidFill>
                <a:schemeClr val="tx1">
                  <a:lumMod val="95000"/>
                  <a:lumOff val="5000"/>
                </a:schemeClr>
              </a:solidFill>
            </a:endParaRPr>
          </a:p>
        </p:txBody>
      </p:sp>
    </p:spTree>
    <p:extLst>
      <p:ext uri="{BB962C8B-B14F-4D97-AF65-F5344CB8AC3E}">
        <p14:creationId xmlns:p14="http://schemas.microsoft.com/office/powerpoint/2010/main" val="156361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E504071-72DE-46D7-99A1-6063C55DF181}">
  <we:reference id="4b785c87-866c-4bad-85d8-5d1ae467ac9a" version="3.14.3.0" store="EXCatalog" storeType="EXCatalog"/>
  <we:alternateReferences>
    <we:reference id="WA104381909" version="3.14.3.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2605</TotalTime>
  <Words>3100</Words>
  <Application>Microsoft Office PowerPoint</Application>
  <PresentationFormat>‫הצגה על המסך (16:9)</PresentationFormat>
  <Paragraphs>285</Paragraphs>
  <Slides>35</Slides>
  <Notes>27</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35</vt:i4>
      </vt:variant>
    </vt:vector>
  </HeadingPairs>
  <TitlesOfParts>
    <vt:vector size="43" baseType="lpstr">
      <vt:lpstr>Aptos</vt:lpstr>
      <vt:lpstr>Arial</vt:lpstr>
      <vt:lpstr>Barlow Condensed Bold</vt:lpstr>
      <vt:lpstr>Calibri</vt:lpstr>
      <vt:lpstr>Calibri Light</vt:lpstr>
      <vt:lpstr>David</vt:lpstr>
      <vt:lpstr>Symbol</vt:lpstr>
      <vt:lpstr>Office Theme</vt:lpstr>
      <vt:lpstr>מצגת של PowerPoint‏</vt:lpstr>
      <vt:lpstr>מצגת של PowerPoint‏</vt:lpstr>
      <vt:lpstr>Graph Anomaly Detection</vt:lpstr>
      <vt:lpstr>The Challenges</vt:lpstr>
      <vt:lpstr>Motivation</vt:lpstr>
      <vt:lpstr>Background</vt:lpstr>
      <vt:lpstr>Graph Neural Networks (GNNs)</vt:lpstr>
      <vt:lpstr>מצגת של PowerPoint‏</vt:lpstr>
      <vt:lpstr>מצגת של PowerPoint‏</vt:lpstr>
      <vt:lpstr>מצגת של PowerPoint‏</vt:lpstr>
      <vt:lpstr>Process</vt:lpstr>
      <vt:lpstr>מצגת של PowerPoint‏</vt:lpstr>
      <vt:lpstr>The Model</vt:lpstr>
      <vt:lpstr>מצגת של PowerPoint‏</vt:lpstr>
      <vt:lpstr>מצגת של PowerPoint‏</vt:lpstr>
      <vt:lpstr>Datasets – Cora And CiteSeer</vt:lpstr>
      <vt:lpstr>Binary Cross-Entropy (BCE) </vt:lpstr>
      <vt:lpstr>Hyper-Parameters</vt:lpstr>
      <vt:lpstr>Results</vt:lpstr>
      <vt:lpstr>Running Method</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Testing</vt:lpstr>
      <vt:lpstr>מצגת של PowerPoint‏</vt:lpstr>
      <vt:lpstr>מצגת של PowerPoint‏</vt:lpstr>
      <vt:lpstr>Results – Multiple Running </vt:lpstr>
      <vt:lpstr>Results – Multiple Running </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keywords/>
  <dc:description>generated using python-pptx</dc:description>
  <cp:lastModifiedBy>רועי נזרי</cp:lastModifiedBy>
  <cp:revision>59</cp:revision>
  <dcterms:created xsi:type="dcterms:W3CDTF">2013-01-27T09:14:16Z</dcterms:created>
  <dcterms:modified xsi:type="dcterms:W3CDTF">2025-03-14T14:44:57Z</dcterms:modified>
  <cp:category/>
</cp:coreProperties>
</file>